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0"/>
  </p:notesMasterIdLst>
  <p:sldIdLst>
    <p:sldId id="295" r:id="rId2"/>
    <p:sldId id="342" r:id="rId3"/>
    <p:sldId id="296" r:id="rId4"/>
    <p:sldId id="344" r:id="rId5"/>
    <p:sldId id="297" r:id="rId6"/>
    <p:sldId id="298" r:id="rId7"/>
    <p:sldId id="299" r:id="rId8"/>
    <p:sldId id="345" r:id="rId9"/>
    <p:sldId id="300" r:id="rId10"/>
    <p:sldId id="303" r:id="rId11"/>
    <p:sldId id="351" r:id="rId12"/>
    <p:sldId id="348" r:id="rId13"/>
    <p:sldId id="322" r:id="rId14"/>
    <p:sldId id="323" r:id="rId15"/>
    <p:sldId id="324" r:id="rId16"/>
    <p:sldId id="349" r:id="rId17"/>
    <p:sldId id="316" r:id="rId18"/>
    <p:sldId id="317" r:id="rId19"/>
    <p:sldId id="318" r:id="rId20"/>
    <p:sldId id="319" r:id="rId21"/>
    <p:sldId id="320" r:id="rId22"/>
    <p:sldId id="350" r:id="rId23"/>
    <p:sldId id="359" r:id="rId24"/>
    <p:sldId id="360" r:id="rId25"/>
    <p:sldId id="361" r:id="rId26"/>
    <p:sldId id="367" r:id="rId27"/>
    <p:sldId id="416" r:id="rId28"/>
    <p:sldId id="362" r:id="rId29"/>
    <p:sldId id="363" r:id="rId30"/>
    <p:sldId id="364" r:id="rId31"/>
    <p:sldId id="365" r:id="rId32"/>
    <p:sldId id="366" r:id="rId33"/>
    <p:sldId id="368" r:id="rId34"/>
    <p:sldId id="369" r:id="rId35"/>
    <p:sldId id="370" r:id="rId36"/>
    <p:sldId id="395" r:id="rId37"/>
    <p:sldId id="354" r:id="rId38"/>
    <p:sldId id="353" r:id="rId39"/>
    <p:sldId id="356" r:id="rId40"/>
    <p:sldId id="357" r:id="rId41"/>
    <p:sldId id="355" r:id="rId42"/>
    <p:sldId id="358" r:id="rId43"/>
    <p:sldId id="396" r:id="rId44"/>
    <p:sldId id="279" r:id="rId45"/>
    <p:sldId id="343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7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398" r:id="rId85"/>
    <p:sldId id="399" r:id="rId86"/>
    <p:sldId id="400" r:id="rId87"/>
    <p:sldId id="401" r:id="rId88"/>
    <p:sldId id="402" r:id="rId89"/>
  </p:sldIdLst>
  <p:sldSz cx="12192000" cy="6858000"/>
  <p:notesSz cx="6858000" cy="9144000"/>
  <p:embeddedFontLst>
    <p:embeddedFont>
      <p:font typeface="Y 너만을 비춤체" panose="020B0600000101010101" charset="-127"/>
      <p:regular r:id="rId91"/>
    </p:embeddedFont>
    <p:embeddedFont>
      <p:font typeface="제주고딕" panose="020B0600000101010101" charset="-127"/>
      <p:regular r:id="rId92"/>
    </p:embeddedFont>
    <p:embeddedFont>
      <p:font typeface="제주한라산" panose="020B0600000101010101" charset="-127"/>
      <p:regular r:id="rId93"/>
    </p:embeddedFont>
    <p:embeddedFont>
      <p:font typeface="조선굵은명조" panose="020B0600000101010101" charset="-127"/>
      <p:regular r:id="rId94"/>
    </p:embeddedFont>
    <p:embeddedFont>
      <p:font typeface="나눔스퀘어 Bold" panose="020B0600000101010101" charset="0"/>
      <p:bold r:id="rId95"/>
    </p:embeddedFont>
    <p:embeddedFont>
      <p:font typeface="맑은 고딕" panose="020B0503020000020004" pitchFamily="50" charset="-127"/>
      <p:regular r:id="rId96"/>
      <p:bold r:id="rId97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7FB"/>
    <a:srgbClr val="5D7EE9"/>
    <a:srgbClr val="C489FF"/>
    <a:srgbClr val="7777E3"/>
    <a:srgbClr val="AEBFF4"/>
    <a:srgbClr val="6600CC"/>
    <a:srgbClr val="4D4DDB"/>
    <a:srgbClr val="2626BF"/>
    <a:srgbClr val="1F1F9D"/>
    <a:srgbClr val="99A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D3C90C-E7A0-49D2-915E-5EFCD40C6177}">
  <a:tblStyle styleId="{E9D3C90C-E7A0-49D2-915E-5EFCD40C617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118" autoAdjust="0"/>
  </p:normalViewPr>
  <p:slideViewPr>
    <p:cSldViewPr snapToGrid="0">
      <p:cViewPr varScale="1">
        <p:scale>
          <a:sx n="165" d="100"/>
          <a:sy n="165" d="100"/>
        </p:scale>
        <p:origin x="16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206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제주한라산" panose="02000300000000000000" pitchFamily="2" charset="-127"/>
        <a:ea typeface="제주한라산" panose="02000300000000000000" pitchFamily="2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55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60582"/>
          </a:xfrm>
          <a:prstGeom prst="rect">
            <a:avLst/>
          </a:prstGeom>
          <a:solidFill>
            <a:srgbClr val="E1E7F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조선굵은명조" panose="02030504000101010101" pitchFamily="18" charset="-127"/>
                <a:ea typeface="조선굵은명조" panose="02030504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842139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8" name="Google Shape;24;p4">
            <a:extLst>
              <a:ext uri="{FF2B5EF4-FFF2-40B4-BE49-F238E27FC236}">
                <a16:creationId xmlns:a16="http://schemas.microsoft.com/office/drawing/2014/main" id="{13629932-E95D-4E48-88A0-1CA133BEC8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0582"/>
          </a:xfrm>
          <a:prstGeom prst="rect">
            <a:avLst/>
          </a:prstGeom>
          <a:solidFill>
            <a:srgbClr val="E1E7F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조선굵은명조" panose="02030504000101010101" pitchFamily="18" charset="-127"/>
                <a:ea typeface="조선굵은명조" panose="02030504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25;p4">
            <a:extLst>
              <a:ext uri="{FF2B5EF4-FFF2-40B4-BE49-F238E27FC236}">
                <a16:creationId xmlns:a16="http://schemas.microsoft.com/office/drawing/2014/main" id="{FDE4E8D7-6564-4FC7-985D-A62A8C26C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" name="Google Shape;26;p4">
            <a:extLst>
              <a:ext uri="{FF2B5EF4-FFF2-40B4-BE49-F238E27FC236}">
                <a16:creationId xmlns:a16="http://schemas.microsoft.com/office/drawing/2014/main" id="{0DA77A60-7B4E-4DB5-81CB-81F151E43CA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311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0582"/>
          </a:xfrm>
          <a:prstGeom prst="rect">
            <a:avLst/>
          </a:prstGeom>
          <a:solidFill>
            <a:srgbClr val="E1E7F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조선굵은명조" panose="02030504000101010101" pitchFamily="18" charset="-127"/>
                <a:ea typeface="조선굵은명조" panose="02030504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제주한라산" panose="02000300000000000000" pitchFamily="2" charset="-127"/>
                <a:ea typeface="제주한라산" panose="020003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제주한라산" panose="02000300000000000000" pitchFamily="2" charset="-127"/>
                <a:ea typeface="제주한라산" panose="020003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제주한라산" panose="02000300000000000000" pitchFamily="2" charset="-127"/>
          <a:ea typeface="제주한라산" panose="020003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4CD35-F8BF-4FE2-B6E0-1EDEBE40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조선굵은명조" panose="02030504000101010101" pitchFamily="18" charset="-127"/>
                <a:ea typeface="조선굵은명조" panose="02030504000101010101" pitchFamily="18" charset="-127"/>
              </a:rPr>
              <a:t>1-1 </a:t>
            </a:r>
            <a:r>
              <a:rPr lang="ko-KR" altLang="en-US" b="1" dirty="0">
                <a:latin typeface="조선굵은명조" panose="02030504000101010101" pitchFamily="18" charset="-127"/>
                <a:ea typeface="조선굵은명조" panose="02030504000101010101" pitchFamily="18" charset="-127"/>
              </a:rPr>
              <a:t>개요 </a:t>
            </a:r>
            <a:r>
              <a:rPr lang="en-US" altLang="ko-KR" b="1" dirty="0">
                <a:latin typeface="조선굵은명조" panose="02030504000101010101" pitchFamily="18" charset="-127"/>
                <a:ea typeface="조선굵은명조" panose="02030504000101010101" pitchFamily="18" charset="-127"/>
              </a:rPr>
              <a:t>- </a:t>
            </a:r>
            <a:r>
              <a:rPr lang="ko-KR" altLang="en-US" sz="2800" b="1" dirty="0">
                <a:latin typeface="조선굵은명조" panose="02030504000101010101" pitchFamily="18" charset="-127"/>
                <a:ea typeface="조선굵은명조" panose="02030504000101010101" pitchFamily="18" charset="-127"/>
              </a:rPr>
              <a:t>중점 개발 내용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039B758-FC37-4933-A68F-F67212625AF5}"/>
              </a:ext>
            </a:extLst>
          </p:cNvPr>
          <p:cNvSpPr/>
          <p:nvPr/>
        </p:nvSpPr>
        <p:spPr>
          <a:xfrm>
            <a:off x="5010685" y="4962525"/>
            <a:ext cx="2273672" cy="1476375"/>
          </a:xfrm>
          <a:prstGeom prst="roundRect">
            <a:avLst/>
          </a:prstGeom>
          <a:solidFill>
            <a:srgbClr val="E1E7FB"/>
          </a:solidFill>
          <a:ln>
            <a:solidFill>
              <a:srgbClr val="262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테이블 간 쪽지</a:t>
            </a:r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테이블 간 합석</a:t>
            </a:r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테이블 간 선물</a:t>
            </a:r>
          </a:p>
          <a:p>
            <a:pPr algn="ctr"/>
            <a:endParaRPr lang="ko-KR" altLang="en-US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endParaRPr lang="ko-KR" altLang="en-US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512D3A8-88FF-441D-A0ED-00AC1FF957FD}"/>
              </a:ext>
            </a:extLst>
          </p:cNvPr>
          <p:cNvSpPr/>
          <p:nvPr/>
        </p:nvSpPr>
        <p:spPr>
          <a:xfrm>
            <a:off x="763113" y="4962525"/>
            <a:ext cx="2273672" cy="1476375"/>
          </a:xfrm>
          <a:prstGeom prst="roundRect">
            <a:avLst/>
          </a:prstGeom>
          <a:solidFill>
            <a:srgbClr val="E1E7FB"/>
          </a:solidFill>
          <a:ln>
            <a:solidFill>
              <a:srgbClr val="262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테이블 인원변경</a:t>
            </a:r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결제 </a:t>
            </a:r>
            <a:r>
              <a:rPr lang="en-US" altLang="ko-KR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</a:t>
            </a:r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분할</a:t>
            </a:r>
            <a:r>
              <a:rPr lang="en-US" altLang="ko-KR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 </a:t>
            </a:r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카드</a:t>
            </a:r>
            <a:r>
              <a:rPr lang="en-US" altLang="ko-KR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)</a:t>
            </a: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재고관리</a:t>
            </a:r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매출 정산</a:t>
            </a:r>
          </a:p>
          <a:p>
            <a:pPr algn="ctr"/>
            <a:endParaRPr lang="ko-KR" altLang="en-US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9ED8BE-6010-482B-AB2B-166E56E7C4E1}"/>
              </a:ext>
            </a:extLst>
          </p:cNvPr>
          <p:cNvSpPr/>
          <p:nvPr/>
        </p:nvSpPr>
        <p:spPr>
          <a:xfrm>
            <a:off x="9145121" y="4962525"/>
            <a:ext cx="2273672" cy="1476375"/>
          </a:xfrm>
          <a:prstGeom prst="roundRect">
            <a:avLst/>
          </a:prstGeom>
          <a:solidFill>
            <a:srgbClr val="E1E7FB"/>
          </a:solidFill>
          <a:ln>
            <a:solidFill>
              <a:srgbClr val="262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주문내역 수신</a:t>
            </a:r>
            <a:endParaRPr lang="en-US" altLang="ko-KR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ko-KR" altLang="en-US" sz="1800">
                <a:solidFill>
                  <a:srgbClr val="2626B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조리완료 송신</a:t>
            </a:r>
          </a:p>
          <a:p>
            <a:pPr algn="ctr"/>
            <a:endParaRPr lang="ko-KR" altLang="en-US" sz="1800">
              <a:solidFill>
                <a:srgbClr val="2626BF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017CB3-7880-46A7-A440-27EB8B0D654D}"/>
              </a:ext>
            </a:extLst>
          </p:cNvPr>
          <p:cNvGrpSpPr/>
          <p:nvPr/>
        </p:nvGrpSpPr>
        <p:grpSpPr>
          <a:xfrm>
            <a:off x="1066801" y="1217399"/>
            <a:ext cx="1676400" cy="3647642"/>
            <a:chOff x="1066801" y="1217399"/>
            <a:chExt cx="1676400" cy="364764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F40A5D6-AC35-4149-B295-497F91C63BE1}"/>
                </a:ext>
              </a:extLst>
            </p:cNvPr>
            <p:cNvGrpSpPr/>
            <p:nvPr/>
          </p:nvGrpSpPr>
          <p:grpSpPr>
            <a:xfrm>
              <a:off x="1066801" y="1905666"/>
              <a:ext cx="1676400" cy="2959375"/>
              <a:chOff x="1066801" y="1905666"/>
              <a:chExt cx="1676400" cy="2959375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30B0BFD-56B1-402E-872C-44735AE02F1D}"/>
                  </a:ext>
                </a:extLst>
              </p:cNvPr>
              <p:cNvGrpSpPr/>
              <p:nvPr/>
            </p:nvGrpSpPr>
            <p:grpSpPr>
              <a:xfrm>
                <a:off x="1066801" y="1905666"/>
                <a:ext cx="1676400" cy="2959375"/>
                <a:chOff x="1066801" y="1905666"/>
                <a:chExt cx="1676400" cy="295937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FF5DE93-5DCA-4E8A-A407-121160442BD5}"/>
                    </a:ext>
                  </a:extLst>
                </p:cNvPr>
                <p:cNvGrpSpPr/>
                <p:nvPr/>
              </p:nvGrpSpPr>
              <p:grpSpPr>
                <a:xfrm>
                  <a:off x="1066801" y="1905666"/>
                  <a:ext cx="1676400" cy="2959375"/>
                  <a:chOff x="1066801" y="1905666"/>
                  <a:chExt cx="1676400" cy="2959375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B278E4C-DA77-4FC0-8FAB-5261E31A4AE2}"/>
                      </a:ext>
                    </a:extLst>
                  </p:cNvPr>
                  <p:cNvSpPr/>
                  <p:nvPr/>
                </p:nvSpPr>
                <p:spPr>
                  <a:xfrm rot="2619535">
                    <a:off x="1066801" y="1905666"/>
                    <a:ext cx="1676400" cy="1685925"/>
                  </a:xfrm>
                  <a:prstGeom prst="roundRect">
                    <a:avLst/>
                  </a:prstGeom>
                  <a:solidFill>
                    <a:srgbClr val="E1E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E3954CB4-009B-4632-B527-03511378AB9E}"/>
                      </a:ext>
                    </a:extLst>
                  </p:cNvPr>
                  <p:cNvSpPr/>
                  <p:nvPr/>
                </p:nvSpPr>
                <p:spPr>
                  <a:xfrm>
                    <a:off x="1733262" y="4531666"/>
                    <a:ext cx="333375" cy="333375"/>
                  </a:xfrm>
                  <a:prstGeom prst="ellipse">
                    <a:avLst/>
                  </a:prstGeom>
                  <a:solidFill>
                    <a:srgbClr val="E1E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954CDC4B-3916-44D3-A0C9-5A4AF5361097}"/>
                    </a:ext>
                  </a:extLst>
                </p:cNvPr>
                <p:cNvSpPr/>
                <p:nvPr/>
              </p:nvSpPr>
              <p:spPr>
                <a:xfrm>
                  <a:off x="1833562" y="3937144"/>
                  <a:ext cx="132780" cy="599531"/>
                </a:xfrm>
                <a:prstGeom prst="roundRect">
                  <a:avLst/>
                </a:prstGeom>
                <a:solidFill>
                  <a:srgbClr val="E1E7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6FC9F86-3A98-4C2D-B85E-0DC8E8831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4859" y="2007430"/>
                <a:ext cx="1330183" cy="1330183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D19873-23A2-48FB-A9AE-EFF3B3BE735F}"/>
                </a:ext>
              </a:extLst>
            </p:cNvPr>
            <p:cNvSpPr txBox="1"/>
            <p:nvPr/>
          </p:nvSpPr>
          <p:spPr>
            <a:xfrm>
              <a:off x="1168470" y="1217399"/>
              <a:ext cx="1330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rgbClr val="1F1F9D"/>
                  </a:solidFill>
                  <a:latin typeface="제주고딕" panose="020B0600000101010101" charset="-127"/>
                  <a:ea typeface="제주고딕" panose="020B0600000101010101" charset="-127"/>
                </a:rPr>
                <a:t>카운터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4F6510-4254-4710-9341-401A296A097F}"/>
              </a:ext>
            </a:extLst>
          </p:cNvPr>
          <p:cNvGrpSpPr/>
          <p:nvPr/>
        </p:nvGrpSpPr>
        <p:grpSpPr>
          <a:xfrm>
            <a:off x="9448799" y="1217399"/>
            <a:ext cx="1676400" cy="3650085"/>
            <a:chOff x="9448799" y="1217399"/>
            <a:chExt cx="1676400" cy="365008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5B0192D-1942-49CF-913A-EB6B73BAAAF6}"/>
                </a:ext>
              </a:extLst>
            </p:cNvPr>
            <p:cNvGrpSpPr/>
            <p:nvPr/>
          </p:nvGrpSpPr>
          <p:grpSpPr>
            <a:xfrm>
              <a:off x="9448799" y="1905666"/>
              <a:ext cx="1676400" cy="2961818"/>
              <a:chOff x="9448799" y="1905666"/>
              <a:chExt cx="1676400" cy="296181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33379C4-E2CF-455F-99A2-33BAC326751B}"/>
                  </a:ext>
                </a:extLst>
              </p:cNvPr>
              <p:cNvGrpSpPr/>
              <p:nvPr/>
            </p:nvGrpSpPr>
            <p:grpSpPr>
              <a:xfrm>
                <a:off x="9448799" y="1905666"/>
                <a:ext cx="1676400" cy="2961818"/>
                <a:chOff x="9448799" y="1905666"/>
                <a:chExt cx="1676400" cy="296181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0B2D8D4-ED3B-4E9D-A477-D23702CE4B4A}"/>
                    </a:ext>
                  </a:extLst>
                </p:cNvPr>
                <p:cNvGrpSpPr/>
                <p:nvPr/>
              </p:nvGrpSpPr>
              <p:grpSpPr>
                <a:xfrm>
                  <a:off x="9448799" y="1905666"/>
                  <a:ext cx="1676400" cy="2961818"/>
                  <a:chOff x="9448799" y="1905666"/>
                  <a:chExt cx="1676400" cy="2961818"/>
                </a:xfrm>
              </p:grpSpPr>
              <p:sp>
                <p:nvSpPr>
                  <p:cNvPr id="17" name="사각형: 둥근 모서리 16">
                    <a:extLst>
                      <a:ext uri="{FF2B5EF4-FFF2-40B4-BE49-F238E27FC236}">
                        <a16:creationId xmlns:a16="http://schemas.microsoft.com/office/drawing/2014/main" id="{8185C32A-2A6F-4D0B-824A-03EBD67880AF}"/>
                      </a:ext>
                    </a:extLst>
                  </p:cNvPr>
                  <p:cNvSpPr/>
                  <p:nvPr/>
                </p:nvSpPr>
                <p:spPr>
                  <a:xfrm rot="2619535">
                    <a:off x="9448799" y="1905666"/>
                    <a:ext cx="1676400" cy="1685925"/>
                  </a:xfrm>
                  <a:prstGeom prst="roundRect">
                    <a:avLst/>
                  </a:prstGeom>
                  <a:solidFill>
                    <a:srgbClr val="5D7E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12A45076-BC4B-4E3B-8941-C811256F50F8}"/>
                      </a:ext>
                    </a:extLst>
                  </p:cNvPr>
                  <p:cNvSpPr/>
                  <p:nvPr/>
                </p:nvSpPr>
                <p:spPr>
                  <a:xfrm>
                    <a:off x="10115834" y="4534109"/>
                    <a:ext cx="333375" cy="333375"/>
                  </a:xfrm>
                  <a:prstGeom prst="ellipse">
                    <a:avLst/>
                  </a:prstGeom>
                  <a:solidFill>
                    <a:srgbClr val="5D7E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14531A55-2829-4DF2-8FDC-50E7C1F6501B}"/>
                    </a:ext>
                  </a:extLst>
                </p:cNvPr>
                <p:cNvSpPr/>
                <p:nvPr/>
              </p:nvSpPr>
              <p:spPr>
                <a:xfrm>
                  <a:off x="10215566" y="3937144"/>
                  <a:ext cx="132782" cy="594523"/>
                </a:xfrm>
                <a:prstGeom prst="roundRect">
                  <a:avLst/>
                </a:prstGeom>
                <a:solidFill>
                  <a:srgbClr val="5D7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12DB11A-381A-42FF-A30C-7904EC249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3871" y="2042333"/>
                <a:ext cx="1401513" cy="1401513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221E95-FFB5-44E0-A9B5-182E966C8B3C}"/>
                </a:ext>
              </a:extLst>
            </p:cNvPr>
            <p:cNvSpPr txBox="1"/>
            <p:nvPr/>
          </p:nvSpPr>
          <p:spPr>
            <a:xfrm>
              <a:off x="9550474" y="1217399"/>
              <a:ext cx="1330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rgbClr val="1F1F9D"/>
                  </a:solidFill>
                  <a:latin typeface="제주고딕" panose="020B0600000101010101" charset="-127"/>
                  <a:ea typeface="제주고딕" panose="020B0600000101010101" charset="-127"/>
                </a:rPr>
                <a:t>주방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23A20B-8CD7-4DC5-BCEE-3E9285E81FD2}"/>
              </a:ext>
            </a:extLst>
          </p:cNvPr>
          <p:cNvGrpSpPr/>
          <p:nvPr/>
        </p:nvGrpSpPr>
        <p:grpSpPr>
          <a:xfrm>
            <a:off x="5257800" y="1217399"/>
            <a:ext cx="1676400" cy="3647642"/>
            <a:chOff x="5257800" y="1217399"/>
            <a:chExt cx="1676400" cy="364764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A4ADD4-8E45-45CB-84F3-18665A1EF1A2}"/>
                </a:ext>
              </a:extLst>
            </p:cNvPr>
            <p:cNvSpPr txBox="1"/>
            <p:nvPr/>
          </p:nvSpPr>
          <p:spPr>
            <a:xfrm>
              <a:off x="5430908" y="1217399"/>
              <a:ext cx="1330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rgbClr val="1F1F9D"/>
                  </a:solidFill>
                  <a:latin typeface="제주고딕" panose="020B0600000101010101" charset="-127"/>
                  <a:ea typeface="제주고딕" panose="020B0600000101010101" charset="-127"/>
                </a:rPr>
                <a:t>티오더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F41FA5-8DA2-429A-BB16-F6BC60FC0B6D}"/>
                </a:ext>
              </a:extLst>
            </p:cNvPr>
            <p:cNvGrpSpPr/>
            <p:nvPr/>
          </p:nvGrpSpPr>
          <p:grpSpPr>
            <a:xfrm>
              <a:off x="5257800" y="1905666"/>
              <a:ext cx="1676400" cy="2959375"/>
              <a:chOff x="5257800" y="1905666"/>
              <a:chExt cx="1676400" cy="295937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89A2893-4C95-4162-A2FC-D60EB766201F}"/>
                  </a:ext>
                </a:extLst>
              </p:cNvPr>
              <p:cNvGrpSpPr/>
              <p:nvPr/>
            </p:nvGrpSpPr>
            <p:grpSpPr>
              <a:xfrm>
                <a:off x="5257800" y="1905666"/>
                <a:ext cx="1676400" cy="2959375"/>
                <a:chOff x="5257800" y="1905666"/>
                <a:chExt cx="1676400" cy="2959375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362E03B-7BEA-4F73-B795-8555E98B9F46}"/>
                    </a:ext>
                  </a:extLst>
                </p:cNvPr>
                <p:cNvGrpSpPr/>
                <p:nvPr/>
              </p:nvGrpSpPr>
              <p:grpSpPr>
                <a:xfrm>
                  <a:off x="5257800" y="1905666"/>
                  <a:ext cx="1676400" cy="2959375"/>
                  <a:chOff x="5257800" y="1905666"/>
                  <a:chExt cx="1676400" cy="2959375"/>
                </a:xfrm>
              </p:grpSpPr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20851FEE-43D7-4669-ACBE-CC678ECD968F}"/>
                      </a:ext>
                    </a:extLst>
                  </p:cNvPr>
                  <p:cNvSpPr/>
                  <p:nvPr/>
                </p:nvSpPr>
                <p:spPr>
                  <a:xfrm rot="2619535">
                    <a:off x="5257800" y="1905666"/>
                    <a:ext cx="1676400" cy="1685925"/>
                  </a:xfrm>
                  <a:prstGeom prst="roundRect">
                    <a:avLst/>
                  </a:prstGeom>
                  <a:solidFill>
                    <a:srgbClr val="99AEF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7FF2DDF3-92CF-4322-AF62-635FA736D72F}"/>
                      </a:ext>
                    </a:extLst>
                  </p:cNvPr>
                  <p:cNvSpPr/>
                  <p:nvPr/>
                </p:nvSpPr>
                <p:spPr>
                  <a:xfrm>
                    <a:off x="5919217" y="4531666"/>
                    <a:ext cx="333375" cy="333375"/>
                  </a:xfrm>
                  <a:prstGeom prst="ellipse">
                    <a:avLst/>
                  </a:prstGeom>
                  <a:solidFill>
                    <a:srgbClr val="99AEF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A2D7E7B6-FD03-4FE2-AFF2-4D24E560F3B4}"/>
                    </a:ext>
                  </a:extLst>
                </p:cNvPr>
                <p:cNvSpPr/>
                <p:nvPr/>
              </p:nvSpPr>
              <p:spPr>
                <a:xfrm>
                  <a:off x="6019515" y="3937144"/>
                  <a:ext cx="132781" cy="594524"/>
                </a:xfrm>
                <a:prstGeom prst="roundRect">
                  <a:avLst/>
                </a:prstGeom>
                <a:solidFill>
                  <a:srgbClr val="99AE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535B56B-2D66-451C-9314-6CFA8B84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4452" y="2131541"/>
                <a:ext cx="1223096" cy="1223096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5E9EE0-2960-4697-BD01-72C4F797A903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3F0CF5C-411A-4B4E-A3CD-71CD1C8691F7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9776B1D-3642-4A5B-BD07-B590502DC600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755896-9AD7-490A-B38F-BF6B27F44808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A59DF01-5181-4128-BFBA-4FFE11B74CA3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A9E8A05-E7E1-42D8-833B-7290029F69EF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3E0B16C-5F23-43AC-B147-21A7F824C553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5D7EE9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ACAAE1-DEFE-4818-BAB1-5EFAE5570A56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591DEE3-D8AC-45DC-A335-EB8A658D81AE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0589F0-C19C-4591-8AC0-CC90130D143D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BBEA088-7E76-4411-B66B-3C23D7625F4B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50649C-52AD-4CE9-A44B-844F902AC97A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63A562-0DBA-4FD2-88FB-C4EF9F5C73D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B08B4EA-7563-4724-B3AE-C66D0EC92843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F84D401-F3AF-48BE-871E-AFEA103A7BF4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D7F6C0-072D-4E2A-898C-A31C80F7CD5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A276E33-F606-4FE9-92BF-5BF23B3B871F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961A133-FB30-4012-8A82-E5F0ED85FC7E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3C387B-080B-435C-A8D1-5305B5719124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4B4434B-543D-4ADD-B910-D6FECF3C0831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A6F85E4-9300-49C9-BE68-44C39DE0435A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125B6E-3096-4C5A-AC8E-09F48826407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DAD5D69-DDCB-4F66-ABEF-4E501339CE44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745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89426-12B9-4A72-A031-36B6F42B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개발 정보 </a:t>
            </a:r>
            <a:r>
              <a:rPr lang="en-US" altLang="ko-KR" sz="2400" dirty="0"/>
              <a:t>– </a:t>
            </a:r>
            <a:r>
              <a:rPr lang="ko-KR" altLang="en-US" sz="2400" dirty="0"/>
              <a:t>매출 </a:t>
            </a:r>
            <a:r>
              <a:rPr lang="en-US" altLang="ko-KR" sz="2400" dirty="0"/>
              <a:t>DB</a:t>
            </a:r>
            <a:endParaRPr lang="ko-KR" altLang="en-US" dirty="0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E7B5D44A-7C0A-4184-96B2-DBD272A9D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020233"/>
              </p:ext>
            </p:extLst>
          </p:nvPr>
        </p:nvGraphicFramePr>
        <p:xfrm>
          <a:off x="536574" y="1155610"/>
          <a:ext cx="8702675" cy="5054686"/>
        </p:xfrm>
        <a:graphic>
          <a:graphicData uri="http://schemas.openxmlformats.org/drawingml/2006/table">
            <a:tbl>
              <a:tblPr firstRow="1" bandRow="1">
                <a:tableStyleId>{E9D3C90C-E7A0-49D2-915E-5EFCD40C6177}</a:tableStyleId>
              </a:tblPr>
              <a:tblGrid>
                <a:gridCol w="1203857">
                  <a:extLst>
                    <a:ext uri="{9D8B030D-6E8A-4147-A177-3AD203B41FA5}">
                      <a16:colId xmlns:a16="http://schemas.microsoft.com/office/drawing/2014/main" val="2553455568"/>
                    </a:ext>
                  </a:extLst>
                </a:gridCol>
                <a:gridCol w="1403528">
                  <a:extLst>
                    <a:ext uri="{9D8B030D-6E8A-4147-A177-3AD203B41FA5}">
                      <a16:colId xmlns:a16="http://schemas.microsoft.com/office/drawing/2014/main" val="1301729381"/>
                    </a:ext>
                  </a:extLst>
                </a:gridCol>
                <a:gridCol w="1420426">
                  <a:extLst>
                    <a:ext uri="{9D8B030D-6E8A-4147-A177-3AD203B41FA5}">
                      <a16:colId xmlns:a16="http://schemas.microsoft.com/office/drawing/2014/main" val="2251382787"/>
                    </a:ext>
                  </a:extLst>
                </a:gridCol>
                <a:gridCol w="1188715">
                  <a:extLst>
                    <a:ext uri="{9D8B030D-6E8A-4147-A177-3AD203B41FA5}">
                      <a16:colId xmlns:a16="http://schemas.microsoft.com/office/drawing/2014/main" val="1372228725"/>
                    </a:ext>
                  </a:extLst>
                </a:gridCol>
                <a:gridCol w="1016626">
                  <a:extLst>
                    <a:ext uri="{9D8B030D-6E8A-4147-A177-3AD203B41FA5}">
                      <a16:colId xmlns:a16="http://schemas.microsoft.com/office/drawing/2014/main" val="3733847541"/>
                    </a:ext>
                  </a:extLst>
                </a:gridCol>
                <a:gridCol w="1869449">
                  <a:extLst>
                    <a:ext uri="{9D8B030D-6E8A-4147-A177-3AD203B41FA5}">
                      <a16:colId xmlns:a16="http://schemas.microsoft.com/office/drawing/2014/main" val="1322304555"/>
                    </a:ext>
                  </a:extLst>
                </a:gridCol>
                <a:gridCol w="600074">
                  <a:extLst>
                    <a:ext uri="{9D8B030D-6E8A-4147-A177-3AD203B41FA5}">
                      <a16:colId xmlns:a16="http://schemas.microsoft.com/office/drawing/2014/main" val="3475338894"/>
                    </a:ext>
                  </a:extLst>
                </a:gridCol>
              </a:tblGrid>
              <a:tr h="361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date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no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TIME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orderlist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approval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card_no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total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57099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2021-01-01,03:52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305:05:00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3488-3682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9463-6663-3432-3376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292691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2021-01-01,08:41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310:3,115:5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3100-6781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5746-1979-3318-0408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189700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2021-01-01,20:25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601:3,306:2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5412-7008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2489-7233-0993-8094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016863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2021-01-01,17:19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106:2,303:2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0312-2523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5104-0322-9758-3023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011240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2021-01-01,06:16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101:5,307:3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6447-6785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9606-4195-7578-5093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906807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2021-01-01,02:20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108:01:00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2870-7681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9487-0795-5216-7015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452428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2021-01-01,17:15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115:1,504:3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1659-1097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1027-6855-3583-4579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776952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2021-01-01,09:08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204:3,501:5,504:5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6604-5924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6776-8667-1990-6470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56015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2021-01-01,22:24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405:2,601:4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6557-8048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4805-7079-1541-3861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54676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2021-01-01,22:24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113:3,510:3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6621-6702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1742-7490-9286-2048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73123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2021-01-01,20:19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115:5,204:4,105:5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1296-7308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3571-5612-5892-7572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332692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2021-01-01,18:50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104:03:00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2759-0728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9257-9271-1753-1667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887301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2021-01-01,18:46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308:04:00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4259-4228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2758-6830-9508-7747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2002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9A17EA6-2B9D-4A96-B326-DD9DD50AC3E3}"/>
              </a:ext>
            </a:extLst>
          </p:cNvPr>
          <p:cNvSpPr/>
          <p:nvPr/>
        </p:nvSpPr>
        <p:spPr>
          <a:xfrm>
            <a:off x="9486899" y="3944893"/>
            <a:ext cx="2552701" cy="154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매출</a:t>
            </a:r>
            <a:r>
              <a:rPr lang="en-US" altLang="ko-KR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DB </a:t>
            </a:r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예</a:t>
            </a:r>
            <a:endParaRPr lang="en-US" altLang="ko-KR" sz="200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2021-01-01 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~ 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2022 ~</a:t>
            </a:r>
            <a:endParaRPr lang="ko-KR" altLang="en-US" sz="200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5FB13C-B5C5-4E7F-B2D6-75337F5B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737" r="23063" b="22305"/>
          <a:stretch/>
        </p:blipFill>
        <p:spPr>
          <a:xfrm>
            <a:off x="10210800" y="1101677"/>
            <a:ext cx="1333500" cy="258127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6076E8-A6AE-4D84-B4E2-7DEF4253E9DF}"/>
              </a:ext>
            </a:extLst>
          </p:cNvPr>
          <p:cNvGrpSpPr/>
          <p:nvPr/>
        </p:nvGrpSpPr>
        <p:grpSpPr>
          <a:xfrm>
            <a:off x="536575" y="1101677"/>
            <a:ext cx="11007724" cy="2581275"/>
            <a:chOff x="536575" y="1101677"/>
            <a:chExt cx="11007724" cy="25812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331362-651D-4C65-871E-10424689359A}"/>
                </a:ext>
              </a:extLst>
            </p:cNvPr>
            <p:cNvSpPr/>
            <p:nvPr/>
          </p:nvSpPr>
          <p:spPr>
            <a:xfrm>
              <a:off x="536575" y="1155610"/>
              <a:ext cx="8702674" cy="3398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F5B5D6F6-60B4-4838-A37F-C7DF2D4E3CB6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9239249" y="1325518"/>
              <a:ext cx="971551" cy="106679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A682F6C-A8A6-4C0D-AA4E-25A838212765}"/>
                </a:ext>
              </a:extLst>
            </p:cNvPr>
            <p:cNvSpPr/>
            <p:nvPr/>
          </p:nvSpPr>
          <p:spPr>
            <a:xfrm>
              <a:off x="10210799" y="1101677"/>
              <a:ext cx="1333500" cy="2581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64C4E7E-C5F0-4AE2-AB04-3A1286061753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EC278D9-7C8C-4B37-89B6-DA908B201347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DFD37DC-CDD7-4AE9-93AB-7B0F2B43CE3C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7FA702-A875-4A4C-9E7A-86CE30B00AAE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F8FD4DD-3106-4569-BEE9-017A45FFF40E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9388CFE-1F1D-45B3-89DB-FB5667D63347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CCC04B-83C1-47C7-9AA0-A75E455EC25A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252F45-FE49-48CB-8371-B1817E983999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DD6CDC2-CE06-4119-A34C-AB2800007A4C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C7664A-7603-4FB5-88DF-637EE167AA4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BC79261-D1D1-4AFD-87A2-239EB2B85F2D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3258745-B8F5-4D27-BDF7-97F06F5E5C30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3F03A50-B4C1-455D-9985-5A5082B9FC6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993AB5B-6A05-40F6-98DB-8F1BEA1B0D88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B8DC679-342E-4365-9B49-D28143A012B1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3507C7-FEB2-4F7E-8284-F752957F6C01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28BF494-BE2C-4C7E-ACB1-4DBB96A9934C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B84BDF3-9E2A-4B53-8973-66C51E2FBA21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2908AE-E5C9-487D-9086-4D92ABF9DA1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615A269-A326-4500-B69C-88BCC422F112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3B160A4-0EF2-40F9-8FFD-B191CE3F1585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B75650-5E41-427A-BE8F-E358C8E0B79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16C6BFE-A2CB-4E50-AAC5-E0A6D0C1580A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51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185E9-E51E-4935-9AC6-FF752B3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툴</a:t>
            </a:r>
          </a:p>
        </p:txBody>
      </p:sp>
      <p:graphicFrame>
        <p:nvGraphicFramePr>
          <p:cNvPr id="4" name="표 30">
            <a:extLst>
              <a:ext uri="{FF2B5EF4-FFF2-40B4-BE49-F238E27FC236}">
                <a16:creationId xmlns:a16="http://schemas.microsoft.com/office/drawing/2014/main" id="{D9E64B56-6871-42EF-8A23-F285333DB68B}"/>
              </a:ext>
            </a:extLst>
          </p:cNvPr>
          <p:cNvGraphicFramePr>
            <a:graphicFrameLocks noGrp="1"/>
          </p:cNvGraphicFramePr>
          <p:nvPr/>
        </p:nvGraphicFramePr>
        <p:xfrm>
          <a:off x="282804" y="1348031"/>
          <a:ext cx="11585343" cy="4809141"/>
        </p:xfrm>
        <a:graphic>
          <a:graphicData uri="http://schemas.openxmlformats.org/drawingml/2006/table">
            <a:tbl>
              <a:tblPr firstRow="1" bandRow="1">
                <a:tableStyleId>{E9D3C90C-E7A0-49D2-915E-5EFCD40C6177}</a:tableStyleId>
              </a:tblPr>
              <a:tblGrid>
                <a:gridCol w="3310098">
                  <a:extLst>
                    <a:ext uri="{9D8B030D-6E8A-4147-A177-3AD203B41FA5}">
                      <a16:colId xmlns:a16="http://schemas.microsoft.com/office/drawing/2014/main" val="3710174380"/>
                    </a:ext>
                  </a:extLst>
                </a:gridCol>
                <a:gridCol w="3310098">
                  <a:extLst>
                    <a:ext uri="{9D8B030D-6E8A-4147-A177-3AD203B41FA5}">
                      <a16:colId xmlns:a16="http://schemas.microsoft.com/office/drawing/2014/main" val="1016043910"/>
                    </a:ext>
                  </a:extLst>
                </a:gridCol>
                <a:gridCol w="1655049">
                  <a:extLst>
                    <a:ext uri="{9D8B030D-6E8A-4147-A177-3AD203B41FA5}">
                      <a16:colId xmlns:a16="http://schemas.microsoft.com/office/drawing/2014/main" val="3138774388"/>
                    </a:ext>
                  </a:extLst>
                </a:gridCol>
                <a:gridCol w="1655049">
                  <a:extLst>
                    <a:ext uri="{9D8B030D-6E8A-4147-A177-3AD203B41FA5}">
                      <a16:colId xmlns:a16="http://schemas.microsoft.com/office/drawing/2014/main" val="3385544008"/>
                    </a:ext>
                  </a:extLst>
                </a:gridCol>
                <a:gridCol w="1655049">
                  <a:extLst>
                    <a:ext uri="{9D8B030D-6E8A-4147-A177-3AD203B41FA5}">
                      <a16:colId xmlns:a16="http://schemas.microsoft.com/office/drawing/2014/main" val="1638421096"/>
                    </a:ext>
                  </a:extLst>
                </a:gridCol>
              </a:tblGrid>
              <a:tr h="158566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E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7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14158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A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AE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A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57509"/>
                  </a:ext>
                </a:extLst>
              </a:tr>
              <a:tr h="125327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23282"/>
                  </a:ext>
                </a:extLst>
              </a:tr>
              <a:tr h="96054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51207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5472D8F-CBD9-4CC5-B975-494D89CD6EB6}"/>
              </a:ext>
            </a:extLst>
          </p:cNvPr>
          <p:cNvGrpSpPr/>
          <p:nvPr/>
        </p:nvGrpSpPr>
        <p:grpSpPr>
          <a:xfrm>
            <a:off x="668208" y="1387359"/>
            <a:ext cx="2486887" cy="2300271"/>
            <a:chOff x="668208" y="1387359"/>
            <a:chExt cx="2486887" cy="2300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890985-02CF-4298-9D16-DC0F2C5D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08" y="1387359"/>
              <a:ext cx="2486887" cy="149612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4139DB-9B48-48CF-B354-FC0A361E010F}"/>
                </a:ext>
              </a:extLst>
            </p:cNvPr>
            <p:cNvSpPr/>
            <p:nvPr/>
          </p:nvSpPr>
          <p:spPr>
            <a:xfrm>
              <a:off x="934197" y="3029655"/>
              <a:ext cx="1954908" cy="657975"/>
            </a:xfrm>
            <a:prstGeom prst="rect">
              <a:avLst/>
            </a:prstGeom>
            <a:noFill/>
            <a:ln w="38100">
              <a:solidFill>
                <a:srgbClr val="0300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이클립스 </a:t>
              </a:r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2021 -12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CD23C-2334-4B81-9E4B-685B86AD4AD6}"/>
              </a:ext>
            </a:extLst>
          </p:cNvPr>
          <p:cNvGrpSpPr/>
          <p:nvPr/>
        </p:nvGrpSpPr>
        <p:grpSpPr>
          <a:xfrm>
            <a:off x="3990905" y="1387359"/>
            <a:ext cx="2698476" cy="2289042"/>
            <a:chOff x="3990905" y="1387359"/>
            <a:chExt cx="2698476" cy="22890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2A3119-3202-4D01-879F-4BD07A5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905" y="1387359"/>
              <a:ext cx="2698476" cy="151114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DE9730-44EC-4105-A031-B230D10D0F0C}"/>
                </a:ext>
              </a:extLst>
            </p:cNvPr>
            <p:cNvSpPr/>
            <p:nvPr/>
          </p:nvSpPr>
          <p:spPr>
            <a:xfrm>
              <a:off x="4383676" y="3025293"/>
              <a:ext cx="1912933" cy="651108"/>
            </a:xfrm>
            <a:prstGeom prst="rect">
              <a:avLst/>
            </a:prstGeom>
            <a:noFill/>
            <a:ln w="38100">
              <a:solidFill>
                <a:srgbClr val="E76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java</a:t>
              </a:r>
              <a:r>
                <a:rPr lang="ko-KR" altLang="en-US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11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55559D-2C75-4342-A229-599E588CD8F5}"/>
              </a:ext>
            </a:extLst>
          </p:cNvPr>
          <p:cNvGrpSpPr/>
          <p:nvPr/>
        </p:nvGrpSpPr>
        <p:grpSpPr>
          <a:xfrm>
            <a:off x="7082075" y="1387359"/>
            <a:ext cx="2975070" cy="2295909"/>
            <a:chOff x="7082075" y="1387359"/>
            <a:chExt cx="2975070" cy="22959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BE8E3D3-52DE-4449-986F-D949E17B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075" y="1387359"/>
              <a:ext cx="2975070" cy="151114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981FA54-8426-402C-BA13-18D3DD7F41D2}"/>
                </a:ext>
              </a:extLst>
            </p:cNvPr>
            <p:cNvSpPr/>
            <p:nvPr/>
          </p:nvSpPr>
          <p:spPr>
            <a:xfrm>
              <a:off x="7547006" y="3025293"/>
              <a:ext cx="2045207" cy="657975"/>
            </a:xfrm>
            <a:prstGeom prst="rect">
              <a:avLst/>
            </a:prstGeom>
            <a:noFill/>
            <a:ln w="38100">
              <a:solidFill>
                <a:srgbClr val="E76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java</a:t>
              </a:r>
              <a:r>
                <a:rPr lang="ko-KR" altLang="en-US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jdk</a:t>
              </a:r>
              <a:r>
                <a:rPr lang="ko-KR" altLang="en-US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17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4D00A6-6898-40C2-B91A-37F9BCD72795}"/>
              </a:ext>
            </a:extLst>
          </p:cNvPr>
          <p:cNvGrpSpPr/>
          <p:nvPr/>
        </p:nvGrpSpPr>
        <p:grpSpPr>
          <a:xfrm>
            <a:off x="6968711" y="3974515"/>
            <a:ext cx="1474477" cy="1943734"/>
            <a:chOff x="6962001" y="3810056"/>
            <a:chExt cx="1474477" cy="194373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54557F-D7E2-42EA-8922-5E25EBF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630" y="3810056"/>
              <a:ext cx="1199221" cy="117737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011B20-F362-41B8-B38E-C24520BFFAF3}"/>
                </a:ext>
              </a:extLst>
            </p:cNvPr>
            <p:cNvSpPr/>
            <p:nvPr/>
          </p:nvSpPr>
          <p:spPr>
            <a:xfrm>
              <a:off x="6962001" y="5236472"/>
              <a:ext cx="1474477" cy="517318"/>
            </a:xfrm>
            <a:prstGeom prst="rect">
              <a:avLst/>
            </a:prstGeom>
            <a:noFill/>
            <a:ln w="38100">
              <a:solidFill>
                <a:srgbClr val="CB4A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power point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7073BD-ADE0-4208-92E9-C125D3322EA4}"/>
              </a:ext>
            </a:extLst>
          </p:cNvPr>
          <p:cNvGrpSpPr/>
          <p:nvPr/>
        </p:nvGrpSpPr>
        <p:grpSpPr>
          <a:xfrm>
            <a:off x="10263710" y="3974515"/>
            <a:ext cx="1550676" cy="1937025"/>
            <a:chOff x="5300137" y="3834965"/>
            <a:chExt cx="1550676" cy="19370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D2AB22-E72B-4862-ABCE-D3DEC10CF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156" y="3834965"/>
              <a:ext cx="1252794" cy="118319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546B52-6152-4105-BBC9-81F4B915194B}"/>
                </a:ext>
              </a:extLst>
            </p:cNvPr>
            <p:cNvSpPr/>
            <p:nvPr/>
          </p:nvSpPr>
          <p:spPr>
            <a:xfrm>
              <a:off x="5300137" y="5291384"/>
              <a:ext cx="1550676" cy="480606"/>
            </a:xfrm>
            <a:prstGeom prst="rect">
              <a:avLst/>
            </a:prstGeom>
            <a:noFill/>
            <a:ln w="38100"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Notion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0711A4-111D-4C13-B303-591EE3C811CE}"/>
              </a:ext>
            </a:extLst>
          </p:cNvPr>
          <p:cNvGrpSpPr/>
          <p:nvPr/>
        </p:nvGrpSpPr>
        <p:grpSpPr>
          <a:xfrm>
            <a:off x="724411" y="3974516"/>
            <a:ext cx="2698477" cy="1972057"/>
            <a:chOff x="722398" y="3822570"/>
            <a:chExt cx="4165959" cy="195970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6A041E-7D29-427F-BEE8-A63C6AD4FFF4}"/>
                </a:ext>
              </a:extLst>
            </p:cNvPr>
            <p:cNvGrpSpPr/>
            <p:nvPr/>
          </p:nvGrpSpPr>
          <p:grpSpPr>
            <a:xfrm>
              <a:off x="722398" y="3822570"/>
              <a:ext cx="4165959" cy="1169067"/>
              <a:chOff x="278666" y="4001218"/>
              <a:chExt cx="4165959" cy="1169067"/>
            </a:xfrm>
          </p:grpSpPr>
          <p:pic>
            <p:nvPicPr>
              <p:cNvPr id="23" name="그림 2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201CCDB-5A1F-4C38-B1AF-898F92691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6286" y="4001219"/>
                <a:ext cx="2078339" cy="116906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DD76942-06CC-46DF-A27F-747A304C8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666" y="4001218"/>
                <a:ext cx="2087620" cy="1169067"/>
              </a:xfrm>
              <a:prstGeom prst="rect">
                <a:avLst/>
              </a:prstGeom>
            </p:spPr>
          </p:pic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A81CA-2917-43D8-B35C-D578850138EA}"/>
                </a:ext>
              </a:extLst>
            </p:cNvPr>
            <p:cNvSpPr/>
            <p:nvPr/>
          </p:nvSpPr>
          <p:spPr>
            <a:xfrm>
              <a:off x="1046270" y="5233386"/>
              <a:ext cx="2679249" cy="548892"/>
            </a:xfrm>
            <a:prstGeom prst="rect">
              <a:avLst/>
            </a:prstGeom>
            <a:noFill/>
            <a:ln w="38100">
              <a:solidFill>
                <a:srgbClr val="0A70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Windows 10, 11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CEADE8-D8CD-440E-850B-372FC8074ED0}"/>
              </a:ext>
            </a:extLst>
          </p:cNvPr>
          <p:cNvGrpSpPr/>
          <p:nvPr/>
        </p:nvGrpSpPr>
        <p:grpSpPr>
          <a:xfrm>
            <a:off x="8683071" y="3761545"/>
            <a:ext cx="1393793" cy="2149995"/>
            <a:chOff x="8984253" y="3453354"/>
            <a:chExt cx="2459648" cy="24661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350C21A-3965-4EBF-BF7F-EB621D9ACEE6}"/>
                </a:ext>
              </a:extLst>
            </p:cNvPr>
            <p:cNvSpPr/>
            <p:nvPr/>
          </p:nvSpPr>
          <p:spPr>
            <a:xfrm>
              <a:off x="9004401" y="5333846"/>
              <a:ext cx="2419351" cy="585705"/>
            </a:xfrm>
            <a:prstGeom prst="rect">
              <a:avLst/>
            </a:prstGeom>
            <a:noFill/>
            <a:ln w="38100">
              <a:solidFill>
                <a:srgbClr val="209D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Word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654585A-36D5-4B7B-8631-8E79322F4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556" y1="39556" x2="39556" y2="58667"/>
                          <a14:foregroundMark x1="33778" y1="41778" x2="30667" y2="60889"/>
                          <a14:foregroundMark x1="21778" y1="42667" x2="33778" y2="60889"/>
                          <a14:foregroundMark x1="38667" y1="36889" x2="45778" y2="56000"/>
                          <a14:foregroundMark x1="71111" y1="32444" x2="80889" y2="52889"/>
                          <a14:foregroundMark x1="79111" y1="30667" x2="80889" y2="42667"/>
                          <a14:foregroundMark x1="79111" y1="27556" x2="64889" y2="66222"/>
                          <a14:foregroundMark x1="64889" y1="66222" x2="77778" y2="46667"/>
                          <a14:foregroundMark x1="76889" y1="56000" x2="67111" y2="73778"/>
                          <a14:foregroundMark x1="76000" y1="63556" x2="79111" y2="72889"/>
                          <a14:foregroundMark x1="60000" y1="72889" x2="63556" y2="72889"/>
                          <a14:foregroundMark x1="60889" y1="63556" x2="60889" y2="60000"/>
                          <a14:foregroundMark x1="60889" y1="56000" x2="60889" y2="59556"/>
                          <a14:foregroundMark x1="64889" y1="47556" x2="64000" y2="53778"/>
                          <a14:foregroundMark x1="61778" y1="40444" x2="63556" y2="50667"/>
                          <a14:foregroundMark x1="65778" y1="30667" x2="66667" y2="37778"/>
                          <a14:foregroundMark x1="66667" y1="29778" x2="66667" y2="29778"/>
                          <a14:foregroundMark x1="65778" y1="27556" x2="72889" y2="30667"/>
                          <a14:foregroundMark x1="64000" y1="31556" x2="55556" y2="28889"/>
                          <a14:foregroundMark x1="62667" y1="39556" x2="51556" y2="36889"/>
                          <a14:foregroundMark x1="67111" y1="35556" x2="52000" y2="33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4253" y="3453354"/>
              <a:ext cx="2459648" cy="189868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1DD337-0AEA-4CD0-97C8-78CB80A6AC0A}"/>
              </a:ext>
            </a:extLst>
          </p:cNvPr>
          <p:cNvGrpSpPr/>
          <p:nvPr/>
        </p:nvGrpSpPr>
        <p:grpSpPr>
          <a:xfrm>
            <a:off x="10123044" y="1387358"/>
            <a:ext cx="1714312" cy="2289043"/>
            <a:chOff x="10123044" y="1387358"/>
            <a:chExt cx="1714312" cy="228904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8DB76BC-F10A-4948-92BA-BD2CE16D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1B1A18"/>
                </a:clrFrom>
                <a:clrTo>
                  <a:srgbClr val="1B1A18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375" b="8854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044" y="1387358"/>
              <a:ext cx="1714312" cy="149612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285172-600A-4B06-A10E-32AB8FB11EED}"/>
                </a:ext>
              </a:extLst>
            </p:cNvPr>
            <p:cNvSpPr/>
            <p:nvPr/>
          </p:nvSpPr>
          <p:spPr>
            <a:xfrm>
              <a:off x="10450285" y="3025293"/>
              <a:ext cx="1285099" cy="651108"/>
            </a:xfrm>
            <a:prstGeom prst="rect">
              <a:avLst/>
            </a:prstGeom>
            <a:noFill/>
            <a:ln w="38100">
              <a:solidFill>
                <a:srgbClr val="206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Excel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1" name="사각형: 모서리가 접힌 도형 30">
            <a:extLst>
              <a:ext uri="{FF2B5EF4-FFF2-40B4-BE49-F238E27FC236}">
                <a16:creationId xmlns:a16="http://schemas.microsoft.com/office/drawing/2014/main" id="{FC2C026C-2CA2-4D7C-8574-89EC4FE7B1DD}"/>
              </a:ext>
            </a:extLst>
          </p:cNvPr>
          <p:cNvSpPr/>
          <p:nvPr/>
        </p:nvSpPr>
        <p:spPr>
          <a:xfrm>
            <a:off x="2216884" y="161938"/>
            <a:ext cx="3268632" cy="674392"/>
          </a:xfrm>
          <a:prstGeom prst="foldedCorner">
            <a:avLst>
              <a:gd name="adj" fmla="val 50000"/>
            </a:avLst>
          </a:prstGeom>
          <a:noFill/>
          <a:ln>
            <a:solidFill>
              <a:srgbClr val="293C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000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개발기간 </a:t>
            </a:r>
            <a:r>
              <a:rPr lang="en-US" altLang="ko-KR" sz="2000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3/31 ~ 4/20</a:t>
            </a:r>
            <a:endParaRPr lang="ko-KR" altLang="en-US" sz="2000" b="1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B5AE65C-DB11-4EB7-8537-D93F18FEB70C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1E3F9CF-121B-4E50-94DF-ED3BFA16938B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318ED52-31D9-4779-B1B3-35B2F08E08CE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345A432-11A9-4A97-A8B6-82E90F0C1B10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C721177-F048-43B9-A07E-5ADFA7E3D7A9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ED46429-CF1E-4B0A-BF67-7B284F5DF709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0EFF45A-1EF1-4AA5-A1D3-B882013EFAB9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73C7E2-4636-4EF7-89A1-909391756769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879CD79-50E0-4C84-8B42-993078609880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A37FAF-7C81-43C2-875B-E2BEEB18733B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9ED4B82-AF99-4C2B-A0E5-C8BCE640B68A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AD5FBEA-5082-4853-865A-B258D810BE99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4B322D4-12C6-4099-95D3-963BB9A1012B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0EE66D0-D1C1-4077-9B55-887164E026B7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5993B5-8BF3-4978-AFF8-99B55B427771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EA7EC1-B4AF-41AC-AAAE-460EBE87AA80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E9A48C3-FD3A-43A0-9F12-F82A4C00E1B7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ED96F93-0AF7-4D70-85D9-E8B258B50826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194905-E083-47FA-9D01-989D51322ACE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08C921A-700A-4C0D-915B-61ADF2D69C8A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C000C1E-E702-4BD7-B251-A136841C398E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4EB8201-6E66-4228-B4F3-8FDEDAC5E6A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9EC7E36-1273-4C62-8E88-75CDC8B7B44D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79F8EF-38C1-4A5A-A3E8-94C1DFCFDA7D}"/>
              </a:ext>
            </a:extLst>
          </p:cNvPr>
          <p:cNvGrpSpPr/>
          <p:nvPr/>
        </p:nvGrpSpPr>
        <p:grpSpPr>
          <a:xfrm>
            <a:off x="3865831" y="4001520"/>
            <a:ext cx="2823550" cy="1910020"/>
            <a:chOff x="3865831" y="4001520"/>
            <a:chExt cx="2823550" cy="191002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EA0D768-6E85-48C3-BF36-B0CEA3A7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5831" y="4001520"/>
              <a:ext cx="2823550" cy="1107241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255D968-2330-4041-9283-C81F9F6348A0}"/>
                </a:ext>
              </a:extLst>
            </p:cNvPr>
            <p:cNvSpPr/>
            <p:nvPr/>
          </p:nvSpPr>
          <p:spPr>
            <a:xfrm>
              <a:off x="4300152" y="5394222"/>
              <a:ext cx="1954908" cy="517318"/>
            </a:xfrm>
            <a:prstGeom prst="rect">
              <a:avLst/>
            </a:prstGeom>
            <a:noFill/>
            <a:ln w="38100">
              <a:solidFill>
                <a:srgbClr val="C076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Maria DB</a:t>
              </a:r>
              <a:endParaRPr lang="ko-KR" altLang="en-US" b="1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98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88" y="2779201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</a:rPr>
              <a:t>Injection </a:t>
            </a:r>
            <a:r>
              <a:rPr lang="en-US" altLang="ko-KR" sz="2000" b="0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Master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C3C8C-B953-4AA2-99F5-8DF8E792CA1E}"/>
              </a:ext>
            </a:extLst>
          </p:cNvPr>
          <p:cNvSpPr/>
          <p:nvPr/>
        </p:nvSpPr>
        <p:spPr>
          <a:xfrm>
            <a:off x="0" y="-2"/>
            <a:ext cx="12192000" cy="692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D27F19-0E05-42E0-A2E9-22242C3B2C41}"/>
              </a:ext>
            </a:extLst>
          </p:cNvPr>
          <p:cNvSpPr/>
          <p:nvPr/>
        </p:nvSpPr>
        <p:spPr>
          <a:xfrm>
            <a:off x="2273417" y="3428999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0843D15-FB9C-4B2B-B4C5-8D7F8435BBA1}"/>
              </a:ext>
            </a:extLst>
          </p:cNvPr>
          <p:cNvSpPr/>
          <p:nvPr/>
        </p:nvSpPr>
        <p:spPr>
          <a:xfrm rot="10800000">
            <a:off x="6962862" y="30480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7279ABE-A66A-4FAE-8EFA-AA4A26EA6910}"/>
              </a:ext>
            </a:extLst>
          </p:cNvPr>
          <p:cNvSpPr/>
          <p:nvPr/>
        </p:nvSpPr>
        <p:spPr>
          <a:xfrm flipH="1">
            <a:off x="-215660" y="-2"/>
            <a:ext cx="12159842" cy="692930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3 - 1 USECASE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 다이어그램</a:t>
            </a:r>
            <a:endParaRPr lang="en-US" altLang="ko-KR" sz="2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97597A5-81D3-4BA3-AF6C-F5CACB74090E}"/>
              </a:ext>
            </a:extLst>
          </p:cNvPr>
          <p:cNvSpPr/>
          <p:nvPr/>
        </p:nvSpPr>
        <p:spPr>
          <a:xfrm flipH="1">
            <a:off x="10501046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4D99C6-5C50-4DC2-8E52-A37498A9A5E5}"/>
              </a:ext>
            </a:extLst>
          </p:cNvPr>
          <p:cNvSpPr/>
          <p:nvPr/>
        </p:nvSpPr>
        <p:spPr>
          <a:xfrm flipH="1">
            <a:off x="-1906614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0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56581-8634-4393-81D5-B98DB906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 </a:t>
            </a:r>
            <a:r>
              <a:rPr lang="ko-KR" altLang="en-US" dirty="0" err="1"/>
              <a:t>다이어</a:t>
            </a:r>
            <a:r>
              <a:rPr lang="ko-KR" altLang="en-US" dirty="0"/>
              <a:t> 그램 </a:t>
            </a:r>
            <a:r>
              <a:rPr lang="en-US" altLang="ko-KR" sz="2800" dirty="0"/>
              <a:t>(USECASE)</a:t>
            </a:r>
            <a:endParaRPr lang="ko-KR" altLang="en-US" dirty="0"/>
          </a:p>
        </p:txBody>
      </p:sp>
      <p:sp>
        <p:nvSpPr>
          <p:cNvPr id="4" name="Google Shape;223;p19">
            <a:extLst>
              <a:ext uri="{FF2B5EF4-FFF2-40B4-BE49-F238E27FC236}">
                <a16:creationId xmlns:a16="http://schemas.microsoft.com/office/drawing/2014/main" id="{5C9F4AEA-2F9E-4D44-9505-19D3439B927E}"/>
              </a:ext>
            </a:extLst>
          </p:cNvPr>
          <p:cNvSpPr txBox="1"/>
          <p:nvPr/>
        </p:nvSpPr>
        <p:spPr>
          <a:xfrm>
            <a:off x="-114302" y="1890712"/>
            <a:ext cx="15906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제주한라산" panose="02000300000000000000" pitchFamily="2" charset="-127"/>
                <a:ea typeface="제주한라산" panose="02000300000000000000" pitchFamily="2" charset="-127"/>
                <a:sym typeface="Arial"/>
              </a:rPr>
              <a:t>손님</a:t>
            </a:r>
            <a:endParaRPr dirty="0"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  <p:pic>
        <p:nvPicPr>
          <p:cNvPr id="5" name="Google Shape;224;p19">
            <a:extLst>
              <a:ext uri="{FF2B5EF4-FFF2-40B4-BE49-F238E27FC236}">
                <a16:creationId xmlns:a16="http://schemas.microsoft.com/office/drawing/2014/main" id="{47ACFB74-45AC-4BD3-9618-9A344B3A18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761" y="1290637"/>
            <a:ext cx="60007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5;p19">
            <a:extLst>
              <a:ext uri="{FF2B5EF4-FFF2-40B4-BE49-F238E27FC236}">
                <a16:creationId xmlns:a16="http://schemas.microsoft.com/office/drawing/2014/main" id="{F55CFA78-7339-4109-A3DE-0E5E5BF9A7D4}"/>
              </a:ext>
            </a:extLst>
          </p:cNvPr>
          <p:cNvSpPr/>
          <p:nvPr/>
        </p:nvSpPr>
        <p:spPr>
          <a:xfrm>
            <a:off x="1951235" y="1331386"/>
            <a:ext cx="2223887" cy="516196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성별 및 인원 수 입력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" name="Google Shape;226;p19">
            <a:extLst>
              <a:ext uri="{FF2B5EF4-FFF2-40B4-BE49-F238E27FC236}">
                <a16:creationId xmlns:a16="http://schemas.microsoft.com/office/drawing/2014/main" id="{BA1DC32C-2B1C-4B04-8F58-725DFEACE153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985836" y="1589484"/>
            <a:ext cx="965399" cy="119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229;p19">
            <a:extLst>
              <a:ext uri="{FF2B5EF4-FFF2-40B4-BE49-F238E27FC236}">
                <a16:creationId xmlns:a16="http://schemas.microsoft.com/office/drawing/2014/main" id="{BB5B8623-6EFE-4A4F-A8C2-E55D301E326C}"/>
              </a:ext>
            </a:extLst>
          </p:cNvPr>
          <p:cNvSpPr/>
          <p:nvPr/>
        </p:nvSpPr>
        <p:spPr>
          <a:xfrm>
            <a:off x="5327349" y="2300302"/>
            <a:ext cx="2223900" cy="65156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직원 호출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(주문취소 등)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Google Shape;231;p19">
            <a:extLst>
              <a:ext uri="{FF2B5EF4-FFF2-40B4-BE49-F238E27FC236}">
                <a16:creationId xmlns:a16="http://schemas.microsoft.com/office/drawing/2014/main" id="{B6910A55-806A-4A7D-B56B-3CA18B26952B}"/>
              </a:ext>
            </a:extLst>
          </p:cNvPr>
          <p:cNvSpPr/>
          <p:nvPr/>
        </p:nvSpPr>
        <p:spPr>
          <a:xfrm>
            <a:off x="1951178" y="2366582"/>
            <a:ext cx="2223887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메뉴</a:t>
            </a: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 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선택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Google Shape;235;p19">
            <a:extLst>
              <a:ext uri="{FF2B5EF4-FFF2-40B4-BE49-F238E27FC236}">
                <a16:creationId xmlns:a16="http://schemas.microsoft.com/office/drawing/2014/main" id="{22E0B15A-B539-4AE1-8463-5E3AED2D0667}"/>
              </a:ext>
            </a:extLst>
          </p:cNvPr>
          <p:cNvSpPr/>
          <p:nvPr/>
        </p:nvSpPr>
        <p:spPr>
          <a:xfrm>
            <a:off x="8703463" y="1275488"/>
            <a:ext cx="2223830" cy="62799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다른 테이블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</a:t>
            </a:r>
            <a:endParaRPr lang="en-US" altLang="ko-KR"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쪽지 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주고받기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Google Shape;236;p19">
            <a:extLst>
              <a:ext uri="{FF2B5EF4-FFF2-40B4-BE49-F238E27FC236}">
                <a16:creationId xmlns:a16="http://schemas.microsoft.com/office/drawing/2014/main" id="{E4ACA094-2DBF-4859-8792-7748988BB9FF}"/>
              </a:ext>
            </a:extLst>
          </p:cNvPr>
          <p:cNvSpPr/>
          <p:nvPr/>
        </p:nvSpPr>
        <p:spPr>
          <a:xfrm>
            <a:off x="5327349" y="1348820"/>
            <a:ext cx="2223887" cy="481327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테이블 둘러보기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Google Shape;233;p19">
            <a:extLst>
              <a:ext uri="{FF2B5EF4-FFF2-40B4-BE49-F238E27FC236}">
                <a16:creationId xmlns:a16="http://schemas.microsoft.com/office/drawing/2014/main" id="{522A0BF4-545E-44CB-86C9-16DB5B8C9547}"/>
              </a:ext>
            </a:extLst>
          </p:cNvPr>
          <p:cNvSpPr/>
          <p:nvPr/>
        </p:nvSpPr>
        <p:spPr>
          <a:xfrm>
            <a:off x="1951175" y="5406438"/>
            <a:ext cx="2223887" cy="65172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테이블 주문 내역 저장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Google Shape;231;p19">
            <a:extLst>
              <a:ext uri="{FF2B5EF4-FFF2-40B4-BE49-F238E27FC236}">
                <a16:creationId xmlns:a16="http://schemas.microsoft.com/office/drawing/2014/main" id="{E20DA31E-E119-4F08-A1B2-EF6A3CD0B3B2}"/>
              </a:ext>
            </a:extLst>
          </p:cNvPr>
          <p:cNvSpPr/>
          <p:nvPr/>
        </p:nvSpPr>
        <p:spPr>
          <a:xfrm>
            <a:off x="1951175" y="3401989"/>
            <a:ext cx="2223887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장바구니에 저장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Google Shape;231;p19">
            <a:extLst>
              <a:ext uri="{FF2B5EF4-FFF2-40B4-BE49-F238E27FC236}">
                <a16:creationId xmlns:a16="http://schemas.microsoft.com/office/drawing/2014/main" id="{62289954-2206-4A6B-9F24-4B9B6C7B95D4}"/>
              </a:ext>
            </a:extLst>
          </p:cNvPr>
          <p:cNvSpPr/>
          <p:nvPr/>
        </p:nvSpPr>
        <p:spPr>
          <a:xfrm>
            <a:off x="1951175" y="4376093"/>
            <a:ext cx="2223887" cy="641604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메뉴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 주문 및</a:t>
            </a:r>
            <a:endParaRPr lang="en-US" altLang="ko-KR"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  <a:sym typeface="Arial"/>
              </a:rPr>
              <a:t>선물 보내기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26" name="Google Shape;239;p19">
            <a:extLst>
              <a:ext uri="{FF2B5EF4-FFF2-40B4-BE49-F238E27FC236}">
                <a16:creationId xmlns:a16="http://schemas.microsoft.com/office/drawing/2014/main" id="{4A6ABA66-BBE6-4F4E-863A-D18A3C316A2F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 flipH="1">
            <a:off x="3063119" y="2885582"/>
            <a:ext cx="3" cy="516407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" name="Google Shape;239;p19">
            <a:extLst>
              <a:ext uri="{FF2B5EF4-FFF2-40B4-BE49-F238E27FC236}">
                <a16:creationId xmlns:a16="http://schemas.microsoft.com/office/drawing/2014/main" id="{810CB24E-B025-45B6-A37A-036B0B74C41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3063119" y="3920989"/>
            <a:ext cx="0" cy="455104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" name="Google Shape;239;p19">
            <a:extLst>
              <a:ext uri="{FF2B5EF4-FFF2-40B4-BE49-F238E27FC236}">
                <a16:creationId xmlns:a16="http://schemas.microsoft.com/office/drawing/2014/main" id="{4A6ABA66-BBE6-4F4E-863A-D18A3C316A2F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3063122" y="1847582"/>
            <a:ext cx="57" cy="51900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" name="Google Shape;226;p19">
            <a:extLst>
              <a:ext uri="{FF2B5EF4-FFF2-40B4-BE49-F238E27FC236}">
                <a16:creationId xmlns:a16="http://schemas.microsoft.com/office/drawing/2014/main" id="{BA1DC32C-2B1C-4B04-8F58-725DFEACE15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4175122" y="1589484"/>
            <a:ext cx="1152227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1" name="Google Shape;236;p19">
            <a:extLst>
              <a:ext uri="{FF2B5EF4-FFF2-40B4-BE49-F238E27FC236}">
                <a16:creationId xmlns:a16="http://schemas.microsoft.com/office/drawing/2014/main" id="{E4ACA094-2DBF-4859-8792-7748988BB9FF}"/>
              </a:ext>
            </a:extLst>
          </p:cNvPr>
          <p:cNvSpPr/>
          <p:nvPr/>
        </p:nvSpPr>
        <p:spPr>
          <a:xfrm>
            <a:off x="8703463" y="2365263"/>
            <a:ext cx="2223887" cy="52031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합석 요청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82" name="Google Shape;239;p19">
            <a:extLst>
              <a:ext uri="{FF2B5EF4-FFF2-40B4-BE49-F238E27FC236}">
                <a16:creationId xmlns:a16="http://schemas.microsoft.com/office/drawing/2014/main" id="{810CB24E-B025-45B6-A37A-036B0B74C41C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3063119" y="5017697"/>
            <a:ext cx="0" cy="38874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5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175122" y="1589484"/>
            <a:ext cx="1152227" cy="103659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8" name="Google Shape;226;p19">
            <a:extLst>
              <a:ext uri="{FF2B5EF4-FFF2-40B4-BE49-F238E27FC236}">
                <a16:creationId xmlns:a16="http://schemas.microsoft.com/office/drawing/2014/main" id="{BA1DC32C-2B1C-4B04-8F58-725DFEACE15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7551236" y="1589483"/>
            <a:ext cx="1152227" cy="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13" idx="3"/>
            <a:endCxn id="81" idx="1"/>
          </p:cNvCxnSpPr>
          <p:nvPr/>
        </p:nvCxnSpPr>
        <p:spPr>
          <a:xfrm>
            <a:off x="7551236" y="1589484"/>
            <a:ext cx="1152227" cy="103593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" name="Google Shape;236;p19">
            <a:extLst>
              <a:ext uri="{FF2B5EF4-FFF2-40B4-BE49-F238E27FC236}">
                <a16:creationId xmlns:a16="http://schemas.microsoft.com/office/drawing/2014/main" id="{E4ACA094-2DBF-4859-8792-7748988BB9FF}"/>
              </a:ext>
            </a:extLst>
          </p:cNvPr>
          <p:cNvSpPr/>
          <p:nvPr/>
        </p:nvSpPr>
        <p:spPr>
          <a:xfrm>
            <a:off x="8703406" y="3400670"/>
            <a:ext cx="2223887" cy="52031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수락</a:t>
            </a:r>
            <a:r>
              <a:rPr lang="en-US" alt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거절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96" name="Google Shape;226;p19">
            <a:extLst>
              <a:ext uri="{FF2B5EF4-FFF2-40B4-BE49-F238E27FC236}">
                <a16:creationId xmlns:a16="http://schemas.microsoft.com/office/drawing/2014/main" id="{BA1DC32C-2B1C-4B04-8F58-725DFEACE153}"/>
              </a:ext>
            </a:extLst>
          </p:cNvPr>
          <p:cNvCxnSpPr>
            <a:stCxn id="81" idx="2"/>
            <a:endCxn id="95" idx="0"/>
          </p:cNvCxnSpPr>
          <p:nvPr/>
        </p:nvCxnSpPr>
        <p:spPr>
          <a:xfrm flipH="1">
            <a:off x="9815350" y="2885582"/>
            <a:ext cx="57" cy="515088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445BFCD-3E19-4CF0-8705-E5BA9226DC82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8A4D6B-78CE-4E72-BFA2-2A51ABC7249D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B9EB491-D8AF-4D08-9EB6-60EB4E21FE98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47A3560-FC16-4301-8273-D4E47D6A9213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A8117ADD-D510-4119-89C3-4949DA2BF604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7DAC016-77F3-414A-81C2-EA7D9AA6249F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D2621AA-162B-4837-B4A7-9B51235633FC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AE8A959-F351-44EB-84EA-68F06B347B05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34D91A7-4B3B-45AD-81D7-A69E6253A370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B6A1D3C-40C8-4FF8-A498-5F03EA714827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02043A3-4915-4242-86A3-3F368DE471E6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2159744-5F43-400B-AC70-E77CFA97AFC9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0F5654-FF26-40E1-8D61-7C4129D4C25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D0F4764-F990-4069-8B34-6050B4D7324A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94CF382-F511-4FE9-BBBC-CD8D40CEE4D8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53E4394-46A7-4021-8820-7786937B802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16C8D29-F8DB-4AA7-A354-8EF54DDC4682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BC9F280-7BFF-498E-B56E-D090E01A328B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E4FBF7-AB56-4D13-84E9-77E1B296BC59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FAC4F7D-1EB0-4071-BBE4-845051669A7D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2C86080-2F13-43F0-A3D2-3983026EEF44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193C087-2231-4B0F-9BB6-995698364405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AF5E87A-1F21-49FF-8165-998BB8B3F12D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773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39A93-56F1-42C4-AF1D-ECE8ECA6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 </a:t>
            </a:r>
            <a:r>
              <a:rPr lang="ko-KR" altLang="en-US" dirty="0" err="1"/>
              <a:t>다이어</a:t>
            </a:r>
            <a:r>
              <a:rPr lang="ko-KR" altLang="en-US" dirty="0"/>
              <a:t> 그램 </a:t>
            </a:r>
            <a:r>
              <a:rPr lang="en-US" altLang="ko-KR" sz="2800" dirty="0"/>
              <a:t>(USECASE)</a:t>
            </a:r>
            <a:endParaRPr lang="ko-KR" altLang="en-US" dirty="0"/>
          </a:p>
        </p:txBody>
      </p:sp>
      <p:pic>
        <p:nvPicPr>
          <p:cNvPr id="4" name="Google Shape;253;p20">
            <a:extLst>
              <a:ext uri="{FF2B5EF4-FFF2-40B4-BE49-F238E27FC236}">
                <a16:creationId xmlns:a16="http://schemas.microsoft.com/office/drawing/2014/main" id="{96FAD659-8EB4-497E-BFF7-F23985CC1C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761" y="1290637"/>
            <a:ext cx="60007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4;p20">
            <a:extLst>
              <a:ext uri="{FF2B5EF4-FFF2-40B4-BE49-F238E27FC236}">
                <a16:creationId xmlns:a16="http://schemas.microsoft.com/office/drawing/2014/main" id="{B883FF8D-55D7-4617-9CC9-3F62793DB74E}"/>
              </a:ext>
            </a:extLst>
          </p:cNvPr>
          <p:cNvSpPr/>
          <p:nvPr/>
        </p:nvSpPr>
        <p:spPr>
          <a:xfrm>
            <a:off x="1806219" y="1331174"/>
            <a:ext cx="2158710" cy="51899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포스기</a:t>
            </a: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로그인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6" name="Google Shape;255;p20">
            <a:extLst>
              <a:ext uri="{FF2B5EF4-FFF2-40B4-BE49-F238E27FC236}">
                <a16:creationId xmlns:a16="http://schemas.microsoft.com/office/drawing/2014/main" id="{845B6FCD-06DB-4A5D-BC10-211F9AA461B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985836" y="1590674"/>
            <a:ext cx="820383" cy="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1811275" y="2432345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영업 시작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Google Shape;262;p20">
            <a:extLst>
              <a:ext uri="{FF2B5EF4-FFF2-40B4-BE49-F238E27FC236}">
                <a16:creationId xmlns:a16="http://schemas.microsoft.com/office/drawing/2014/main" id="{F07F916E-E02C-4F10-93B6-66C52113FF0F}"/>
              </a:ext>
            </a:extLst>
          </p:cNvPr>
          <p:cNvSpPr/>
          <p:nvPr/>
        </p:nvSpPr>
        <p:spPr>
          <a:xfrm>
            <a:off x="9604087" y="2427615"/>
            <a:ext cx="2163856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일괄</a:t>
            </a:r>
            <a:r>
              <a:rPr lang="en-US" alt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분할 </a:t>
            </a: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계산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Google Shape;267;p20">
            <a:extLst>
              <a:ext uri="{FF2B5EF4-FFF2-40B4-BE49-F238E27FC236}">
                <a16:creationId xmlns:a16="http://schemas.microsoft.com/office/drawing/2014/main" id="{A5CFBA17-6AC8-41A7-B5D6-3F80C946CFEB}"/>
              </a:ext>
            </a:extLst>
          </p:cNvPr>
          <p:cNvSpPr/>
          <p:nvPr/>
        </p:nvSpPr>
        <p:spPr>
          <a:xfrm>
            <a:off x="7004798" y="2327115"/>
            <a:ext cx="2163856" cy="720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 내역 관리</a:t>
            </a:r>
            <a:endParaRPr sz="1800" b="1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(취소, 수량 변경)</a:t>
            </a:r>
            <a:endParaRPr sz="1800" b="1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Google Shape;273;p20">
            <a:extLst>
              <a:ext uri="{FF2B5EF4-FFF2-40B4-BE49-F238E27FC236}">
                <a16:creationId xmlns:a16="http://schemas.microsoft.com/office/drawing/2014/main" id="{E0A7C5D7-7247-4363-A666-05323B22B2E9}"/>
              </a:ext>
            </a:extLst>
          </p:cNvPr>
          <p:cNvSpPr/>
          <p:nvPr/>
        </p:nvSpPr>
        <p:spPr>
          <a:xfrm>
            <a:off x="9604043" y="3370559"/>
            <a:ext cx="2163900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테이블 내역 갱신</a:t>
            </a:r>
            <a:endParaRPr sz="1800" b="1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Google Shape;276;p20">
            <a:extLst>
              <a:ext uri="{FF2B5EF4-FFF2-40B4-BE49-F238E27FC236}">
                <a16:creationId xmlns:a16="http://schemas.microsoft.com/office/drawing/2014/main" id="{E0B20710-620A-4A16-884C-5B18353450EE}"/>
              </a:ext>
            </a:extLst>
          </p:cNvPr>
          <p:cNvSpPr/>
          <p:nvPr/>
        </p:nvSpPr>
        <p:spPr>
          <a:xfrm>
            <a:off x="7009945" y="1308516"/>
            <a:ext cx="2158710" cy="515333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주방에 내역 송신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Google Shape;279;p20">
            <a:extLst>
              <a:ext uri="{FF2B5EF4-FFF2-40B4-BE49-F238E27FC236}">
                <a16:creationId xmlns:a16="http://schemas.microsoft.com/office/drawing/2014/main" id="{33A8ED87-61D5-4F21-9523-0D9CB51A7FA2}"/>
              </a:ext>
            </a:extLst>
          </p:cNvPr>
          <p:cNvSpPr/>
          <p:nvPr/>
        </p:nvSpPr>
        <p:spPr>
          <a:xfrm>
            <a:off x="4408082" y="2427616"/>
            <a:ext cx="2158710" cy="51899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주문내역 수신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Google Shape;281;p20">
            <a:extLst>
              <a:ext uri="{FF2B5EF4-FFF2-40B4-BE49-F238E27FC236}">
                <a16:creationId xmlns:a16="http://schemas.microsoft.com/office/drawing/2014/main" id="{1D7E35F7-D762-4C20-AD31-BB09B4A54112}"/>
              </a:ext>
            </a:extLst>
          </p:cNvPr>
          <p:cNvSpPr/>
          <p:nvPr/>
        </p:nvSpPr>
        <p:spPr>
          <a:xfrm>
            <a:off x="4409254" y="4208273"/>
            <a:ext cx="2153653" cy="720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재고 소진 시</a:t>
            </a:r>
            <a:endParaRPr lang="en-US" altLang="ko-KR"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매진 처리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1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5486081" y="2946615"/>
            <a:ext cx="1356" cy="1261658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" name="Google Shape;223;p19">
            <a:extLst>
              <a:ext uri="{FF2B5EF4-FFF2-40B4-BE49-F238E27FC236}">
                <a16:creationId xmlns:a16="http://schemas.microsoft.com/office/drawing/2014/main" id="{5C9F4AEA-2F9E-4D44-9505-19D3439B927E}"/>
              </a:ext>
            </a:extLst>
          </p:cNvPr>
          <p:cNvSpPr txBox="1"/>
          <p:nvPr/>
        </p:nvSpPr>
        <p:spPr>
          <a:xfrm>
            <a:off x="-114302" y="1890712"/>
            <a:ext cx="15906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제주한라산" panose="02000300000000000000" pitchFamily="2" charset="-127"/>
                <a:ea typeface="제주한라산" panose="02000300000000000000" pitchFamily="2" charset="-127"/>
                <a:sym typeface="Arial"/>
              </a:rPr>
              <a:t>카운터</a:t>
            </a:r>
            <a:endParaRPr dirty="0"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  <p:cxnSp>
        <p:nvCxnSpPr>
          <p:cNvPr id="41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5400000">
            <a:off x="1927589" y="1733860"/>
            <a:ext cx="841672" cy="1074299"/>
          </a:xfrm>
          <a:prstGeom prst="bentConnector4">
            <a:avLst>
              <a:gd name="adj1" fmla="val 34584"/>
              <a:gd name="adj2" fmla="val 121279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1810010" y="3370559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영업 마감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1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5" idx="2"/>
            <a:endCxn id="50" idx="1"/>
          </p:cNvCxnSpPr>
          <p:nvPr/>
        </p:nvCxnSpPr>
        <p:spPr>
          <a:xfrm rot="5400000">
            <a:off x="1457849" y="2202334"/>
            <a:ext cx="1779886" cy="1075564"/>
          </a:xfrm>
          <a:prstGeom prst="bentConnector4">
            <a:avLst>
              <a:gd name="adj1" fmla="val 15975"/>
              <a:gd name="adj2" fmla="val 121254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1806128" y="5246985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매출 현황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6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5" idx="2"/>
            <a:endCxn id="55" idx="1"/>
          </p:cNvCxnSpPr>
          <p:nvPr/>
        </p:nvCxnSpPr>
        <p:spPr>
          <a:xfrm rot="5400000">
            <a:off x="517695" y="3138606"/>
            <a:ext cx="3656312" cy="1079446"/>
          </a:xfrm>
          <a:prstGeom prst="bentConnector4">
            <a:avLst>
              <a:gd name="adj1" fmla="val 7917"/>
              <a:gd name="adj2" fmla="val 121178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1806128" y="4308772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재고 관리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62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5" idx="2"/>
            <a:endCxn id="61" idx="1"/>
          </p:cNvCxnSpPr>
          <p:nvPr/>
        </p:nvCxnSpPr>
        <p:spPr>
          <a:xfrm rot="5400000">
            <a:off x="986802" y="2669499"/>
            <a:ext cx="2718099" cy="1079446"/>
          </a:xfrm>
          <a:prstGeom prst="bentConnector4">
            <a:avLst>
              <a:gd name="adj1" fmla="val 10555"/>
              <a:gd name="adj2" fmla="val 121178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257;p20">
            <a:extLst>
              <a:ext uri="{FF2B5EF4-FFF2-40B4-BE49-F238E27FC236}">
                <a16:creationId xmlns:a16="http://schemas.microsoft.com/office/drawing/2014/main" id="{81868881-D355-45BF-BF53-AF8C9F1FDD79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3970076" y="2687116"/>
            <a:ext cx="438006" cy="4729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" name="Google Shape;279;p20">
            <a:extLst>
              <a:ext uri="{FF2B5EF4-FFF2-40B4-BE49-F238E27FC236}">
                <a16:creationId xmlns:a16="http://schemas.microsoft.com/office/drawing/2014/main" id="{33A8ED87-61D5-4F21-9523-0D9CB51A7FA2}"/>
              </a:ext>
            </a:extLst>
          </p:cNvPr>
          <p:cNvSpPr/>
          <p:nvPr/>
        </p:nvSpPr>
        <p:spPr>
          <a:xfrm>
            <a:off x="4408082" y="1327657"/>
            <a:ext cx="2158710" cy="51899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손님 </a:t>
            </a: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테이블 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입장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17" name="Google Shape;257;p20">
            <a:extLst>
              <a:ext uri="{FF2B5EF4-FFF2-40B4-BE49-F238E27FC236}">
                <a16:creationId xmlns:a16="http://schemas.microsoft.com/office/drawing/2014/main" id="{81868881-D355-45BF-BF53-AF8C9F1FDD79}"/>
              </a:ext>
            </a:extLst>
          </p:cNvPr>
          <p:cNvCxnSpPr>
            <a:cxnSpLocks/>
            <a:stCxn id="116" idx="2"/>
            <a:endCxn id="25" idx="0"/>
          </p:cNvCxnSpPr>
          <p:nvPr/>
        </p:nvCxnSpPr>
        <p:spPr>
          <a:xfrm>
            <a:off x="5487437" y="1846656"/>
            <a:ext cx="0" cy="58096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0" name="Google Shape;258;p20">
            <a:extLst>
              <a:ext uri="{FF2B5EF4-FFF2-40B4-BE49-F238E27FC236}">
                <a16:creationId xmlns:a16="http://schemas.microsoft.com/office/drawing/2014/main" id="{A7274EE7-8FC0-4423-91F3-C64A21309E0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 flipV="1">
            <a:off x="6566792" y="1566183"/>
            <a:ext cx="443153" cy="112093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 flipV="1">
            <a:off x="6566792" y="2687115"/>
            <a:ext cx="438006" cy="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9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15" idx="0"/>
            <a:endCxn id="24" idx="2"/>
          </p:cNvCxnSpPr>
          <p:nvPr/>
        </p:nvCxnSpPr>
        <p:spPr>
          <a:xfrm flipV="1">
            <a:off x="8086726" y="1823849"/>
            <a:ext cx="2574" cy="503266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257;p20">
            <a:extLst>
              <a:ext uri="{FF2B5EF4-FFF2-40B4-BE49-F238E27FC236}">
                <a16:creationId xmlns:a16="http://schemas.microsoft.com/office/drawing/2014/main" id="{81868881-D355-45BF-BF53-AF8C9F1FDD79}"/>
              </a:ext>
            </a:extLst>
          </p:cNvPr>
          <p:cNvCxnSpPr>
            <a:cxnSpLocks/>
            <a:stCxn id="61" idx="3"/>
            <a:endCxn id="26" idx="1"/>
          </p:cNvCxnSpPr>
          <p:nvPr/>
        </p:nvCxnSpPr>
        <p:spPr>
          <a:xfrm>
            <a:off x="3964929" y="4568272"/>
            <a:ext cx="444325" cy="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26" idx="3"/>
            <a:endCxn id="170" idx="1"/>
          </p:cNvCxnSpPr>
          <p:nvPr/>
        </p:nvCxnSpPr>
        <p:spPr>
          <a:xfrm>
            <a:off x="6562907" y="4568273"/>
            <a:ext cx="441891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" name="Google Shape;271;p20">
            <a:extLst>
              <a:ext uri="{FF2B5EF4-FFF2-40B4-BE49-F238E27FC236}">
                <a16:creationId xmlns:a16="http://schemas.microsoft.com/office/drawing/2014/main" id="{28ADA8CA-C178-4326-8EE2-A7B1B55577A3}"/>
              </a:ext>
            </a:extLst>
          </p:cNvPr>
          <p:cNvSpPr/>
          <p:nvPr/>
        </p:nvSpPr>
        <p:spPr>
          <a:xfrm>
            <a:off x="7004798" y="4208273"/>
            <a:ext cx="2158708" cy="720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손님 테이블에</a:t>
            </a:r>
            <a:endParaRPr lang="en-US" altLang="ko-KR"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매진 내역 송신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91" name="Google Shape;262;p20">
            <a:extLst>
              <a:ext uri="{FF2B5EF4-FFF2-40B4-BE49-F238E27FC236}">
                <a16:creationId xmlns:a16="http://schemas.microsoft.com/office/drawing/2014/main" id="{F07F916E-E02C-4F10-93B6-66C52113FF0F}"/>
              </a:ext>
            </a:extLst>
          </p:cNvPr>
          <p:cNvSpPr/>
          <p:nvPr/>
        </p:nvSpPr>
        <p:spPr>
          <a:xfrm>
            <a:off x="7009945" y="3270059"/>
            <a:ext cx="2163856" cy="720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인원 변경 및 자리이동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93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7" idx="3"/>
            <a:endCxn id="191" idx="1"/>
          </p:cNvCxnSpPr>
          <p:nvPr/>
        </p:nvCxnSpPr>
        <p:spPr>
          <a:xfrm>
            <a:off x="3970076" y="2691845"/>
            <a:ext cx="3039869" cy="938214"/>
          </a:xfrm>
          <a:prstGeom prst="bentConnector3">
            <a:avLst>
              <a:gd name="adj1" fmla="val 6721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1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191" idx="3"/>
            <a:endCxn id="21" idx="1"/>
          </p:cNvCxnSpPr>
          <p:nvPr/>
        </p:nvCxnSpPr>
        <p:spPr>
          <a:xfrm>
            <a:off x="9173801" y="3630059"/>
            <a:ext cx="430242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9168654" y="2687115"/>
            <a:ext cx="435433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2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 flipH="1">
            <a:off x="10685993" y="2946615"/>
            <a:ext cx="22" cy="423944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9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4404106" y="5246985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일별 매출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1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4404105" y="6084697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월별 매출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2" name="Google Shape;256;p20">
            <a:extLst>
              <a:ext uri="{FF2B5EF4-FFF2-40B4-BE49-F238E27FC236}">
                <a16:creationId xmlns:a16="http://schemas.microsoft.com/office/drawing/2014/main" id="{3861FFDE-D915-4328-A5DE-EBA96EC608AB}"/>
              </a:ext>
            </a:extLst>
          </p:cNvPr>
          <p:cNvSpPr/>
          <p:nvPr/>
        </p:nvSpPr>
        <p:spPr>
          <a:xfrm>
            <a:off x="7002084" y="5246985"/>
            <a:ext cx="2158801" cy="519000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영수증 조회</a:t>
            </a:r>
            <a:endParaRPr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243" name="Google Shape;257;p20">
            <a:extLst>
              <a:ext uri="{FF2B5EF4-FFF2-40B4-BE49-F238E27FC236}">
                <a16:creationId xmlns:a16="http://schemas.microsoft.com/office/drawing/2014/main" id="{9F822BB8-E3D5-464C-840C-3FD5BA92447D}"/>
              </a:ext>
            </a:extLst>
          </p:cNvPr>
          <p:cNvCxnSpPr>
            <a:cxnSpLocks/>
            <a:stCxn id="239" idx="3"/>
            <a:endCxn id="242" idx="1"/>
          </p:cNvCxnSpPr>
          <p:nvPr/>
        </p:nvCxnSpPr>
        <p:spPr>
          <a:xfrm>
            <a:off x="6562907" y="5506485"/>
            <a:ext cx="439177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65;p20">
            <a:extLst>
              <a:ext uri="{FF2B5EF4-FFF2-40B4-BE49-F238E27FC236}">
                <a16:creationId xmlns:a16="http://schemas.microsoft.com/office/drawing/2014/main" id="{9CAC16A1-5DC7-4A14-8248-A5B49361C315}"/>
              </a:ext>
            </a:extLst>
          </p:cNvPr>
          <p:cNvCxnSpPr>
            <a:cxnSpLocks/>
            <a:stCxn id="55" idx="3"/>
            <a:endCxn id="241" idx="1"/>
          </p:cNvCxnSpPr>
          <p:nvPr/>
        </p:nvCxnSpPr>
        <p:spPr>
          <a:xfrm>
            <a:off x="3964929" y="5506485"/>
            <a:ext cx="439176" cy="83771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9" name="Google Shape;257;p20">
            <a:extLst>
              <a:ext uri="{FF2B5EF4-FFF2-40B4-BE49-F238E27FC236}">
                <a16:creationId xmlns:a16="http://schemas.microsoft.com/office/drawing/2014/main" id="{81868881-D355-45BF-BF53-AF8C9F1FDD79}"/>
              </a:ext>
            </a:extLst>
          </p:cNvPr>
          <p:cNvCxnSpPr>
            <a:cxnSpLocks/>
            <a:stCxn id="55" idx="3"/>
            <a:endCxn id="239" idx="1"/>
          </p:cNvCxnSpPr>
          <p:nvPr/>
        </p:nvCxnSpPr>
        <p:spPr>
          <a:xfrm>
            <a:off x="3964929" y="5506485"/>
            <a:ext cx="439177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127C420-C123-4164-B31E-459ECA88613C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03B85CD-4E9D-4BA3-B4D6-F891AFE5C192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35B6090-DD09-4C48-A7B3-E7A7F724EF44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4ECA9F1-0180-4AB7-9031-81750BABB338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E883701-8FE3-456F-8A21-7793A90C697B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0647EA2-7BD5-4E45-9E8E-66E29E053F3D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4BF2E4F-F0EB-4423-87FA-84A0C2457F8C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298D505-EB21-4D76-8370-D1A18E7E52F2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95CEF05-ACD7-4DFC-965A-44334A029339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70B99C6-98A8-410C-B757-F44ACD675FC2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954E3BB-2660-47C2-B1F5-75257F0B0783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D9C12D7-91BA-416D-B1AA-7C1C7CA288C6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E602096-E301-4BF5-BC47-983872D38CB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DF7961E-77BD-490C-85F0-E024FCC5E148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298F07F-78E7-4545-9544-50E168974C2D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800776A-1D59-4CD7-9FF3-0748A53E15A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DE34715-C358-4328-8121-6FFF21119567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2E1D50D-557B-4CBD-82E0-7C423DD09D30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15DAF7-5B72-4629-A7AE-6EE21C0CC214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36624FC-7CF4-48D2-8008-4D2FAA20C387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00D2932-FEFC-4B20-980D-EB2E5408C500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FC41811-4B06-4868-BD2A-851CD7F3391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047470-372F-4886-89E0-05BA33863A01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40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1C18-01F5-4008-8F2C-065ACD6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 </a:t>
            </a:r>
            <a:r>
              <a:rPr lang="ko-KR" altLang="en-US" dirty="0" err="1"/>
              <a:t>다이어</a:t>
            </a:r>
            <a:r>
              <a:rPr lang="ko-KR" altLang="en-US" dirty="0"/>
              <a:t> 그램 </a:t>
            </a:r>
            <a:r>
              <a:rPr lang="en-US" altLang="ko-KR" sz="2800" dirty="0"/>
              <a:t>(USECASE)</a:t>
            </a:r>
            <a:endParaRPr lang="ko-KR" altLang="en-US" dirty="0"/>
          </a:p>
        </p:txBody>
      </p:sp>
      <p:sp>
        <p:nvSpPr>
          <p:cNvPr id="4" name="Google Shape;287;p21">
            <a:extLst>
              <a:ext uri="{FF2B5EF4-FFF2-40B4-BE49-F238E27FC236}">
                <a16:creationId xmlns:a16="http://schemas.microsoft.com/office/drawing/2014/main" id="{3D98CE7D-7883-4A66-AC99-FF57B7D5611F}"/>
              </a:ext>
            </a:extLst>
          </p:cNvPr>
          <p:cNvSpPr txBox="1"/>
          <p:nvPr/>
        </p:nvSpPr>
        <p:spPr>
          <a:xfrm>
            <a:off x="425598" y="2911225"/>
            <a:ext cx="159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주방</a:t>
            </a:r>
            <a:endParaRPr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  <p:pic>
        <p:nvPicPr>
          <p:cNvPr id="5" name="Google Shape;288;p21">
            <a:extLst>
              <a:ext uri="{FF2B5EF4-FFF2-40B4-BE49-F238E27FC236}">
                <a16:creationId xmlns:a16="http://schemas.microsoft.com/office/drawing/2014/main" id="{8D1A65D9-C8B6-4B95-B771-A20B7A2D80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5661" y="2311150"/>
            <a:ext cx="60007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9;p21">
            <a:extLst>
              <a:ext uri="{FF2B5EF4-FFF2-40B4-BE49-F238E27FC236}">
                <a16:creationId xmlns:a16="http://schemas.microsoft.com/office/drawing/2014/main" id="{5A511BA5-B4F6-407C-BB60-CD668C98C8B5}"/>
              </a:ext>
            </a:extLst>
          </p:cNvPr>
          <p:cNvSpPr/>
          <p:nvPr/>
        </p:nvSpPr>
        <p:spPr>
          <a:xfrm>
            <a:off x="2362112" y="2326855"/>
            <a:ext cx="2337948" cy="568663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 내역 수신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" name="Google Shape;290;p21">
            <a:extLst>
              <a:ext uri="{FF2B5EF4-FFF2-40B4-BE49-F238E27FC236}">
                <a16:creationId xmlns:a16="http://schemas.microsoft.com/office/drawing/2014/main" id="{F24B1618-4785-49B1-A1E7-D0D1C220B7F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25736" y="2611187"/>
            <a:ext cx="836376" cy="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291;p21">
            <a:extLst>
              <a:ext uri="{FF2B5EF4-FFF2-40B4-BE49-F238E27FC236}">
                <a16:creationId xmlns:a16="http://schemas.microsoft.com/office/drawing/2014/main" id="{5C854786-6CAD-42A0-8E15-803ACD28A6DB}"/>
              </a:ext>
            </a:extLst>
          </p:cNvPr>
          <p:cNvSpPr/>
          <p:nvPr/>
        </p:nvSpPr>
        <p:spPr>
          <a:xfrm>
            <a:off x="5373487" y="2146421"/>
            <a:ext cx="2693709" cy="929529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테이블 번호 및 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주문내역</a:t>
            </a:r>
            <a:r>
              <a:rPr lang="en-US" alt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</a:t>
            </a:r>
            <a:r>
              <a:rPr lang="en-US" alt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변경</a:t>
            </a:r>
            <a:r>
              <a:rPr lang="en-US" alt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선물</a:t>
            </a:r>
            <a:r>
              <a:rPr lang="en-US" alt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출력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9" name="Google Shape;292;p21">
            <a:extLst>
              <a:ext uri="{FF2B5EF4-FFF2-40B4-BE49-F238E27FC236}">
                <a16:creationId xmlns:a16="http://schemas.microsoft.com/office/drawing/2014/main" id="{16605C15-C313-461E-92C2-AD1B319294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700060" y="2611186"/>
            <a:ext cx="673427" cy="1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293;p21">
            <a:extLst>
              <a:ext uri="{FF2B5EF4-FFF2-40B4-BE49-F238E27FC236}">
                <a16:creationId xmlns:a16="http://schemas.microsoft.com/office/drawing/2014/main" id="{5E0CDCCC-EE92-4D26-95DD-CCE2B6FADDEB}"/>
              </a:ext>
            </a:extLst>
          </p:cNvPr>
          <p:cNvSpPr/>
          <p:nvPr/>
        </p:nvSpPr>
        <p:spPr>
          <a:xfrm>
            <a:off x="5373487" y="3871185"/>
            <a:ext cx="2693709" cy="690942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조리 </a:t>
            </a:r>
            <a:r>
              <a:rPr lang="ko-KR" altLang="en-US" sz="1800" b="1" dirty="0" err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완료시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주문서 </a:t>
            </a:r>
            <a:r>
              <a:rPr lang="ko-KR" altLang="en-US" sz="1800" b="1" dirty="0" err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클리어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Google Shape;294;p21">
            <a:extLst>
              <a:ext uri="{FF2B5EF4-FFF2-40B4-BE49-F238E27FC236}">
                <a16:creationId xmlns:a16="http://schemas.microsoft.com/office/drawing/2014/main" id="{B7202582-6F9B-4B9E-B8F8-2CD0C0420FAB}"/>
              </a:ext>
            </a:extLst>
          </p:cNvPr>
          <p:cNvSpPr/>
          <p:nvPr/>
        </p:nvSpPr>
        <p:spPr>
          <a:xfrm>
            <a:off x="8757501" y="3871185"/>
            <a:ext cx="2991263" cy="690942"/>
          </a:xfrm>
          <a:prstGeom prst="rect">
            <a:avLst/>
          </a:prstGeom>
          <a:solidFill>
            <a:srgbClr val="99AE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카운터로 </a:t>
            </a:r>
            <a:r>
              <a:rPr lang="ko-KR" altLang="en-US" sz="1800" b="1" dirty="0" err="1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조리완료</a:t>
            </a:r>
            <a:r>
              <a:rPr lang="ko-KR" altLang="en-US" sz="1800" b="1" dirty="0">
                <a:solidFill>
                  <a:schemeClr val="lt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신호 발신</a:t>
            </a:r>
            <a:endParaRPr sz="1800" b="1" dirty="0">
              <a:solidFill>
                <a:schemeClr val="lt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2" name="Google Shape;295;p21">
            <a:extLst>
              <a:ext uri="{FF2B5EF4-FFF2-40B4-BE49-F238E27FC236}">
                <a16:creationId xmlns:a16="http://schemas.microsoft.com/office/drawing/2014/main" id="{9D689476-5E62-49FE-AF4A-6DAB0073A3F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720342" y="3075950"/>
            <a:ext cx="0" cy="795235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296;p21">
            <a:extLst>
              <a:ext uri="{FF2B5EF4-FFF2-40B4-BE49-F238E27FC236}">
                <a16:creationId xmlns:a16="http://schemas.microsoft.com/office/drawing/2014/main" id="{AEE6F6FA-10D2-41ED-A9C8-77805329A8A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067196" y="4216656"/>
            <a:ext cx="690305" cy="0"/>
          </a:xfrm>
          <a:prstGeom prst="straightConnector1">
            <a:avLst/>
          </a:prstGeom>
          <a:noFill/>
          <a:ln w="38100" cap="flat" cmpd="sng">
            <a:solidFill>
              <a:srgbClr val="05225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AA0C4E-E929-448E-98AA-1CB8FBA2C909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A3613C-0263-4AC3-9A18-647D0CA375E1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8FFA02E-B00C-475C-B0C5-AA9D50336840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3C1B66-E3EA-478F-B9C7-3F224AC2C26F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2FBD970-B36F-4A69-A647-BEB83F361F6A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7A18672-E164-4811-B49E-BBF76D9AA4DD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934F18A-9087-47ED-BC04-58F0B3ADA365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9D836D-E677-4638-B152-27A8BFE893E3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84E77E-AF5D-47E3-960C-3A520CA6C878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639106-768A-4E28-9AB3-984E40CE757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33DC31E-6C99-40FD-8D1B-EE4A5E2E5334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9A2A02C-7EFB-4E63-86FC-986ECE42EDC7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0B3096-0C3D-42EA-9AEB-8B80DCA1BEBB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FF36C5E-AEC8-43D0-915B-19B96EC02183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8594FB4-C170-4DC2-929F-C8F215166FFA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CBA7B2-B6F6-48D8-B261-D2F7571CC21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67700DA-03C8-47B8-8173-DB7437D9910B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04D2879-80AC-4914-9461-57167ABF98C0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DB073E-3351-4853-AAFB-E10841A8BE5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FFC83C3-F205-43B6-83BD-9499B0FA55D4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45E1212-2238-4D5D-950C-865FFF9D02BE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4914F8-8631-46B0-A1EB-3586DEDC8CE9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8C96BAF-3FAE-4305-8CDF-F3F12EA833FC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08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88" y="2779201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</a:rPr>
              <a:t>Injection </a:t>
            </a:r>
            <a:r>
              <a:rPr lang="en-US" altLang="ko-KR" sz="2000" b="0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Master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C3C8C-B953-4AA2-99F5-8DF8E792CA1E}"/>
              </a:ext>
            </a:extLst>
          </p:cNvPr>
          <p:cNvSpPr/>
          <p:nvPr/>
        </p:nvSpPr>
        <p:spPr>
          <a:xfrm>
            <a:off x="0" y="-2"/>
            <a:ext cx="12192000" cy="692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D27F19-0E05-42E0-A2E9-22242C3B2C41}"/>
              </a:ext>
            </a:extLst>
          </p:cNvPr>
          <p:cNvSpPr/>
          <p:nvPr/>
        </p:nvSpPr>
        <p:spPr>
          <a:xfrm>
            <a:off x="2273417" y="3428999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0843D15-FB9C-4B2B-B4C5-8D7F8435BBA1}"/>
              </a:ext>
            </a:extLst>
          </p:cNvPr>
          <p:cNvSpPr/>
          <p:nvPr/>
        </p:nvSpPr>
        <p:spPr>
          <a:xfrm rot="10800000">
            <a:off x="6962862" y="30480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7279ABE-A66A-4FAE-8EFA-AA4A26EA6910}"/>
              </a:ext>
            </a:extLst>
          </p:cNvPr>
          <p:cNvSpPr/>
          <p:nvPr/>
        </p:nvSpPr>
        <p:spPr>
          <a:xfrm flipH="1">
            <a:off x="-215660" y="-2"/>
            <a:ext cx="12159842" cy="692930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3 - 2 UML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 다이어그램</a:t>
            </a:r>
            <a:endParaRPr lang="en-US" altLang="ko-KR" sz="2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97597A5-81D3-4BA3-AF6C-F5CACB74090E}"/>
              </a:ext>
            </a:extLst>
          </p:cNvPr>
          <p:cNvSpPr/>
          <p:nvPr/>
        </p:nvSpPr>
        <p:spPr>
          <a:xfrm flipH="1">
            <a:off x="10501046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4D99C6-5C50-4DC2-8E52-A37498A9A5E5}"/>
              </a:ext>
            </a:extLst>
          </p:cNvPr>
          <p:cNvSpPr/>
          <p:nvPr/>
        </p:nvSpPr>
        <p:spPr>
          <a:xfrm flipH="1">
            <a:off x="-1906614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44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1C18-01F5-4008-8F2C-065ACD6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 UML</a:t>
            </a:r>
            <a:r>
              <a:rPr lang="ko-KR" altLang="en-US" dirty="0"/>
              <a:t> </a:t>
            </a:r>
            <a:r>
              <a:rPr lang="en-US" altLang="ko-KR" sz="2800" dirty="0"/>
              <a:t>– </a:t>
            </a:r>
            <a:r>
              <a:rPr lang="ko-KR" altLang="en-US" sz="2800" dirty="0"/>
              <a:t>카운터 </a:t>
            </a:r>
            <a:r>
              <a:rPr lang="en-US" altLang="ko-KR" sz="2800" dirty="0"/>
              <a:t>POS</a:t>
            </a:r>
            <a:endParaRPr lang="ko-KR" altLang="en-US" sz="2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3555E6C-2395-4466-B81A-79E83FCD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7" y="1100818"/>
            <a:ext cx="11981823" cy="55245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FDD8C7-3643-47A2-A53B-5F191D4F3889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D7CD53C-823E-4339-9E77-51EE470369EF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66287F-EEC6-4549-9FB2-9F432EC5621C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E103487-0BAC-460D-AFB1-9DD34A502161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C2BDDDF-70EF-40D1-9FE0-43F112943A18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196D139-7678-4E9B-9173-9FA72D2592C1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C63B69-4721-4A40-BBDA-93B66F44018C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3BBE11-BE1B-4055-96AC-60E86807B794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58A0512-FFFA-4033-989E-617D41688F3A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50157B-931A-4EEA-88F5-2F8F78C3CFB5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2EFC794-DF88-4227-9C1A-4A8B14A461B4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2DBCA1C-90C7-4C77-99C1-02987C282CF3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DA4924-4A42-472C-846E-C843CB057E4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D1ED18A-FABC-4781-963E-987B21FF08F4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C825BAD-C4F2-4954-A2AD-B3C7291203A3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FC59B4-BFF3-4E2F-B340-E919020D8CB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B248E26-06C7-4568-84C4-4077FD12D3D7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AFA8098-32B2-4D09-A8D7-D272DAFB3351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8FC58E-E15F-49B5-96E7-551F06D33DD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937C4C5-956F-4086-BA51-9915A2A3A7C5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78696F5-2BD7-49AC-855D-32EEF33D7603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9E9EDF-B6C6-4189-B4A5-6B2E03E8A16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67AA2AD-FEC0-4A4A-836F-D47C0CC87EAF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91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1C18-01F5-4008-8F2C-065ACD6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 UML</a:t>
            </a:r>
            <a:r>
              <a:rPr lang="ko-KR" altLang="en-US" dirty="0"/>
              <a:t> </a:t>
            </a:r>
            <a:r>
              <a:rPr lang="en-US" altLang="ko-KR" sz="2800" dirty="0"/>
              <a:t>– </a:t>
            </a:r>
            <a:r>
              <a:rPr lang="ko-KR" altLang="en-US" sz="2800" dirty="0"/>
              <a:t>카운터 </a:t>
            </a:r>
            <a:r>
              <a:rPr lang="en-US" altLang="ko-KR" sz="2800" dirty="0"/>
              <a:t>POS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18F7A-C66A-4043-B73D-4B4B7482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66800"/>
            <a:ext cx="11696700" cy="561498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D3E0C4F-12D9-4D6B-9658-E7F9372B19B6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D3ECBD-C98E-443D-96FD-7DDAEE4E7DA3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1AA3ABC-2FBB-4BCE-9E0A-9CC6B3DC9CE6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4540B7-CE5F-4368-B20D-DFDC68AF23AA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F3AD6D4-5FDC-41AE-8551-B23BF19E3B5C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D41100-E862-4112-9F49-A2417AC1D982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AF499A4-9A22-4533-8492-6EDD16D70FBD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A82FC2-84C6-43C4-A7FB-0851CDAFE3D9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21A4E6D-1682-42AF-8FBD-B3D8EC638B68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6F3641-BAC0-4151-BDD3-63F51D94DACB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600BB75-9ECE-4AEC-ACFC-FFDF9A6996EC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FC0C38B-F483-4A0A-8C3E-98B65D677CEC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22F454-EF4C-41B7-9479-05904B814EAB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AC35294-6D62-4591-BE55-91A42F9B52FB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85529CD-E426-46B2-AE9E-FECE68DE79F9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FFF9B2-D9AB-4909-9D59-93B93DCFA728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B7AE31F-9237-4683-9DB3-23D74EFC0EB1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6D3C926-5231-4C1E-B9C3-95A472E3F2B5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77BDEF-D67F-430B-AA11-76358A5B6EA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CFFBA1D-E4D0-447C-AFE1-46D9E95D916F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0B6F99-CD72-4D0F-BB8A-6EFF909553C1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5F3263-BB4F-4619-977B-441625C973B5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15918DF-56B4-4C65-88E7-86AF0F62C0BC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67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1C18-01F5-4008-8F2C-065ACD6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 UML </a:t>
            </a:r>
            <a:r>
              <a:rPr lang="en-US" altLang="ko-KR" sz="2800" dirty="0"/>
              <a:t>– </a:t>
            </a:r>
            <a:r>
              <a:rPr lang="ko-KR" altLang="en-US" sz="2800" dirty="0"/>
              <a:t>테이블 </a:t>
            </a:r>
            <a:r>
              <a:rPr lang="ko-KR" altLang="en-US" sz="2800" dirty="0" err="1"/>
              <a:t>티오더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BEEA66-A76D-4321-87E4-B00A6BD5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52512"/>
            <a:ext cx="5772150" cy="551497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C43C09C-D59A-4ADB-BCEC-1EB7284AB235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2D3C2D1-E4E7-4882-85B8-4F12F3862BC5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CC7767-02B3-4727-9400-0CAC9036CF18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2984C5-9A70-4703-8C2B-A1C401F5167D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5B68DD6-F262-45AF-931D-4BA53C9343DD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BD802B7-8B45-43B1-9C3A-4525CAFFBA71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4ACEC88-BDB3-443F-9253-D5B3BDDABA7F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C689F1-CFA3-4114-9DAC-8FEE08D21132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518AD63-D0EB-4D12-9D1E-78E16D38BAD4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9D500C-3368-4859-B4AC-1B8624D7A0B1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C5440D3-6D48-415C-9F86-9503A73FCFFF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E4B966E-9DC1-410F-B27C-6D770BB2CE17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F761E5-59CB-49C2-9F3F-864CD98DE2B6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4ACB611-9316-472D-98CC-9D604EB0745B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739E882-7F37-4D47-AFA4-33ADBACCFD76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7258A1-C2B1-4CDE-9CF3-EB447F528B16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45DDEC6-7460-42C3-ABC2-DF1BA302BF5A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4F23CF5-EDD5-471F-A91E-3BAD7BFB0C0A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7F2C80-B2D2-42BD-848D-E7870713B220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E268961-1336-45DA-9DC2-63124B9DEE3C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5598BB4-5E4B-477C-9557-9A7E0A3FD008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92F35D0-9A8C-4F97-AAE4-488C028A0BF6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A026D5B-6D92-40B8-9C2F-6D916A97777D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907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88" y="2779201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</a:rPr>
              <a:t>Injection </a:t>
            </a:r>
            <a:r>
              <a:rPr lang="en-US" altLang="ko-KR" sz="2000" b="0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Master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C3C8C-B953-4AA2-99F5-8DF8E792CA1E}"/>
              </a:ext>
            </a:extLst>
          </p:cNvPr>
          <p:cNvSpPr/>
          <p:nvPr/>
        </p:nvSpPr>
        <p:spPr>
          <a:xfrm>
            <a:off x="0" y="-2"/>
            <a:ext cx="12192000" cy="692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D27F19-0E05-42E0-A2E9-22242C3B2C41}"/>
              </a:ext>
            </a:extLst>
          </p:cNvPr>
          <p:cNvSpPr/>
          <p:nvPr/>
        </p:nvSpPr>
        <p:spPr>
          <a:xfrm>
            <a:off x="2273417" y="3428999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0843D15-FB9C-4B2B-B4C5-8D7F8435BBA1}"/>
              </a:ext>
            </a:extLst>
          </p:cNvPr>
          <p:cNvSpPr/>
          <p:nvPr/>
        </p:nvSpPr>
        <p:spPr>
          <a:xfrm rot="10800000">
            <a:off x="6962862" y="30480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7279ABE-A66A-4FAE-8EFA-AA4A26EA6910}"/>
              </a:ext>
            </a:extLst>
          </p:cNvPr>
          <p:cNvSpPr/>
          <p:nvPr/>
        </p:nvSpPr>
        <p:spPr>
          <a:xfrm flipH="1">
            <a:off x="-215660" y="-2"/>
            <a:ext cx="12159842" cy="692930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1 - 2 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마인드맵</a:t>
            </a:r>
            <a:endParaRPr lang="en-US" altLang="ko-KR" sz="2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97597A5-81D3-4BA3-AF6C-F5CACB74090E}"/>
              </a:ext>
            </a:extLst>
          </p:cNvPr>
          <p:cNvSpPr/>
          <p:nvPr/>
        </p:nvSpPr>
        <p:spPr>
          <a:xfrm flipH="1">
            <a:off x="10501046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4D99C6-5C50-4DC2-8E52-A37498A9A5E5}"/>
              </a:ext>
            </a:extLst>
          </p:cNvPr>
          <p:cNvSpPr/>
          <p:nvPr/>
        </p:nvSpPr>
        <p:spPr>
          <a:xfrm flipH="1">
            <a:off x="-1906614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46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1C18-01F5-4008-8F2C-065ACD6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 UML </a:t>
            </a:r>
            <a:r>
              <a:rPr lang="en-US" altLang="ko-KR" sz="2800" dirty="0"/>
              <a:t>– </a:t>
            </a:r>
            <a:r>
              <a:rPr lang="ko-KR" altLang="en-US" sz="2800" dirty="0"/>
              <a:t>테이블 </a:t>
            </a:r>
            <a:r>
              <a:rPr lang="ko-KR" altLang="en-US" sz="2800" dirty="0" err="1"/>
              <a:t>티오더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28F41A-3EF4-4F25-80A8-A2091B76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28636"/>
            <a:ext cx="8229600" cy="569671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15CF09-3AEF-4090-90EB-FBEBD9887104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395C436-12DF-4FE6-9E56-74801B534043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F9B3BA2-954E-4F22-AE5D-19CDE82FEB5D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30F75B-0506-4689-ADE6-D6E14969F25C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0EDECF8-9443-48E4-97F0-9EE1A82C2290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A3A541B-0951-4B26-99DF-975A92271772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FB7947-D644-450A-9892-129996F82C79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FA3F33-5D0A-427B-B596-BA07DDB6BDD5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504DE89-02C5-4F6D-B26D-52ECA6625D69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C49880-8F3B-4195-B132-B711BC46852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E4BBD32-0C20-49AA-98A7-0D30B59A9681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D61DECB-113D-478E-9FAC-86E71EB8D81C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C5205A-CA12-4D44-A242-F95BF214F91D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03997C7-2AFD-490F-B8AC-294D0EB8AF97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60DAE0E-E372-40DC-A7E8-C8BBC15FF15F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F8C885-1722-4C70-A6D6-21791FBB6F3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2C1470-6A2B-4E07-91B7-4741C9FDA77B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56DAB5B-772F-4142-9A81-8216811D32FB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AA705E-11CF-4479-9DC6-D0016B4F03D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64B057-1717-45E4-8A4C-9E4B85D81705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AB40EFC-B7D6-450C-B903-B05113236CE7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36204-E673-44CC-A753-BFE575C244B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F712300-1947-4B73-96CB-971A41A68F61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8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1C18-01F5-4008-8F2C-065ACD6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 UML </a:t>
            </a:r>
            <a:r>
              <a:rPr lang="en-US" altLang="ko-KR" sz="2800" dirty="0"/>
              <a:t>– </a:t>
            </a:r>
            <a:r>
              <a:rPr lang="ko-KR" altLang="en-US" sz="2800" dirty="0"/>
              <a:t>주방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B0D78C-ECDA-4F01-B94A-2F9F712F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62" y="960583"/>
            <a:ext cx="9877335" cy="589741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DDB8ADB-66B4-443E-898C-EC16DDE738A6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8C9BB23-32DB-43B1-90BA-F5C2CD6EE3D4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AF1592F-EF98-4DF8-9BD8-1565A8D2750F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7070E1-DBC8-4C2B-AB91-7A36E482C948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D29603E-CD5D-4128-8EFC-1FA3C137C778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B77A94E-F026-4A95-8B57-A15415FE738A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DE79B8-11AA-4FA7-B5F7-7D6C28406A94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B1E51A-EC4F-49F2-AC3E-798F19503E0E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BD6D2E8-144E-488F-84F5-0C754FE90B14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D5D774-3D18-4A6C-8DC6-32E6B6ED5BB2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7E3A53A-041E-4FF0-A90F-B5C404098728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355140-90A7-42A0-9656-2DF49F966E33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D3EADA-67E7-4DA2-B250-3D134AFF979E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9E84072-5F93-49E3-9185-70D43E8DDA80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734C325-93E4-4310-8662-953EF78FAA41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A13581-6F58-42C8-BB0F-ECDA041D6B65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0ED764A-6E0A-4232-9728-6EE23472FEDC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E33EAFF-7690-4532-9E66-6914F6208092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9B9ABF-7119-4465-AFFE-9C094D37462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8D09F2B-064C-41D3-8521-D144B5E4B2EF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FADD9F0-072A-4F35-994E-D1C24DC0AF55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99BFFB-FCB2-46CA-B110-F6040422E2B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F8917CB-C4E9-4E5C-8B0E-5952F1E77420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678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88" y="2779201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</a:rPr>
              <a:t>Injection </a:t>
            </a:r>
            <a:r>
              <a:rPr lang="en-US" altLang="ko-KR" sz="2000" b="0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Master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C3C8C-B953-4AA2-99F5-8DF8E792CA1E}"/>
              </a:ext>
            </a:extLst>
          </p:cNvPr>
          <p:cNvSpPr/>
          <p:nvPr/>
        </p:nvSpPr>
        <p:spPr>
          <a:xfrm>
            <a:off x="0" y="-2"/>
            <a:ext cx="12192000" cy="692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D27F19-0E05-42E0-A2E9-22242C3B2C41}"/>
              </a:ext>
            </a:extLst>
          </p:cNvPr>
          <p:cNvSpPr/>
          <p:nvPr/>
        </p:nvSpPr>
        <p:spPr>
          <a:xfrm>
            <a:off x="2273417" y="3428999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0843D15-FB9C-4B2B-B4C5-8D7F8435BBA1}"/>
              </a:ext>
            </a:extLst>
          </p:cNvPr>
          <p:cNvSpPr/>
          <p:nvPr/>
        </p:nvSpPr>
        <p:spPr>
          <a:xfrm rot="10800000">
            <a:off x="6962862" y="30480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7279ABE-A66A-4FAE-8EFA-AA4A26EA6910}"/>
              </a:ext>
            </a:extLst>
          </p:cNvPr>
          <p:cNvSpPr/>
          <p:nvPr/>
        </p:nvSpPr>
        <p:spPr>
          <a:xfrm flipH="1">
            <a:off x="-215660" y="-2"/>
            <a:ext cx="12159842" cy="692930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4. 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시연 화면</a:t>
            </a:r>
            <a:endParaRPr lang="en-US" altLang="ko-KR" sz="2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97597A5-81D3-4BA3-AF6C-F5CACB74090E}"/>
              </a:ext>
            </a:extLst>
          </p:cNvPr>
          <p:cNvSpPr/>
          <p:nvPr/>
        </p:nvSpPr>
        <p:spPr>
          <a:xfrm flipH="1">
            <a:off x="10501046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4D99C6-5C50-4DC2-8E52-A37498A9A5E5}"/>
              </a:ext>
            </a:extLst>
          </p:cNvPr>
          <p:cNvSpPr/>
          <p:nvPr/>
        </p:nvSpPr>
        <p:spPr>
          <a:xfrm flipH="1">
            <a:off x="-1906614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18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C6357-53A1-4A9B-B90E-14FEFDB9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8" y="1617217"/>
            <a:ext cx="7204162" cy="49252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957675" y="1033144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손님 테이블 첫 실행 화면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532704" y="1617217"/>
            <a:ext cx="7893382" cy="4207639"/>
            <a:chOff x="533989" y="1617217"/>
            <a:chExt cx="9042656" cy="42076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533989" y="2246259"/>
              <a:ext cx="5248275" cy="35785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5782264" y="1617217"/>
              <a:ext cx="3794381" cy="2418341"/>
            </a:xfrm>
            <a:prstGeom prst="bentConnector3">
              <a:avLst>
                <a:gd name="adj1" fmla="val 398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&#10;">
            <a:extLst>
              <a:ext uri="{FF2B5EF4-FFF2-40B4-BE49-F238E27FC236}">
                <a16:creationId xmlns:a16="http://schemas.microsoft.com/office/drawing/2014/main" id="{ACCAB6BC-DA00-4CAE-81B5-CD8B6377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148" y="2079841"/>
            <a:ext cx="4416099" cy="44625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426086" y="1260029"/>
            <a:ext cx="213360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인원 정보 입력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59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666988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테이블 오더 주문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426086" y="1260029"/>
            <a:ext cx="213360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E856AC-4B64-40FE-81BA-C08E1174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9" y="2135046"/>
            <a:ext cx="7200103" cy="41407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507959" y="1974405"/>
            <a:ext cx="7984929" cy="3463869"/>
            <a:chOff x="1651240" y="1933154"/>
            <a:chExt cx="9147532" cy="35051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651240" y="2630905"/>
              <a:ext cx="6450619" cy="28073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0"/>
              <a:endCxn id="6" idx="2"/>
            </p:cNvCxnSpPr>
            <p:nvPr/>
          </p:nvCxnSpPr>
          <p:spPr>
            <a:xfrm rot="5400000" flipH="1" flipV="1">
              <a:off x="7488786" y="-679081"/>
              <a:ext cx="697751" cy="59222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9DF645C-0D7E-4329-83A8-9BB460F7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594" y="2766613"/>
            <a:ext cx="4647267" cy="27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6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5D774D-A14A-49A9-B916-3D7B3D32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78" y="2140105"/>
            <a:ext cx="3273815" cy="45108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666988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 목록 장바구니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426086" y="1260029"/>
            <a:ext cx="213360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09FA7-D1F3-4C2D-BB13-5A0E467B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" y="2363789"/>
            <a:ext cx="6776286" cy="370012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283368" y="1974405"/>
            <a:ext cx="8209519" cy="3415742"/>
            <a:chOff x="1393948" y="1933154"/>
            <a:chExt cx="9404823" cy="34564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393948" y="3100700"/>
              <a:ext cx="3565301" cy="22888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0"/>
              <a:endCxn id="6" idx="2"/>
            </p:cNvCxnSpPr>
            <p:nvPr/>
          </p:nvCxnSpPr>
          <p:spPr>
            <a:xfrm rot="5400000" flipH="1" flipV="1">
              <a:off x="6403912" y="-1294159"/>
              <a:ext cx="1167546" cy="76221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14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A47654-EBB6-4E99-8A8A-24997BC3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3" y="2140105"/>
            <a:ext cx="7050043" cy="406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매진시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버튼 비활성화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1637210" y="2734492"/>
            <a:ext cx="1898469" cy="1358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541E3-6761-40B2-8DE5-3A217E14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468" y="2363789"/>
            <a:ext cx="4303528" cy="37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9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다른, 묶음, 여러개이(가) 표시된 사진&#10;&#10;자동 생성된 설명">
            <a:extLst>
              <a:ext uri="{FF2B5EF4-FFF2-40B4-BE49-F238E27FC236}">
                <a16:creationId xmlns:a16="http://schemas.microsoft.com/office/drawing/2014/main" id="{A455A651-44A0-41ED-A44C-F7459809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9" y="2363789"/>
            <a:ext cx="6581828" cy="3796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버튼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알림</a:t>
            </a:r>
            <a:endParaRPr lang="en-US" altLang="ko-KR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3254928" y="2734492"/>
            <a:ext cx="2491531" cy="352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22F9D7-B2C7-41C0-A2AA-E7CE2B83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88" y="2143492"/>
            <a:ext cx="4683853" cy="41566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132FA3-1727-41E1-9424-F8D40DFCC82D}"/>
              </a:ext>
            </a:extLst>
          </p:cNvPr>
          <p:cNvSpPr/>
          <p:nvPr/>
        </p:nvSpPr>
        <p:spPr>
          <a:xfrm>
            <a:off x="7610212" y="5000918"/>
            <a:ext cx="4075652" cy="527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0C4FE92-6415-4EF4-932B-ABF8297F2B6B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5746459" y="2910821"/>
            <a:ext cx="1863753" cy="235381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25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직원 호출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914400" y="2486526"/>
            <a:ext cx="6432884" cy="3946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DBB64E-5482-4115-AB0C-B3E166C4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2178332"/>
            <a:ext cx="7908758" cy="45627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566B77-D1EF-444A-9D74-3C6E599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071" y="2178332"/>
            <a:ext cx="3292107" cy="45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02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EAF9353-1296-4616-A145-CFCD51A5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984" y="4459705"/>
            <a:ext cx="3377616" cy="21099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FE6EC3-F0D0-4922-B6E5-1916F01C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984" y="2221848"/>
            <a:ext cx="3377616" cy="2414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666988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짝 둘러보기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426086" y="1260029"/>
            <a:ext cx="213360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좌석 선택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B5519B2-7624-4C1B-A86F-AF18FFF93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11" y="2172438"/>
            <a:ext cx="6768089" cy="44288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652212" y="1974405"/>
            <a:ext cx="4840675" cy="3207196"/>
            <a:chOff x="5253294" y="1933154"/>
            <a:chExt cx="5545476" cy="32453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5253294" y="4448051"/>
              <a:ext cx="827002" cy="7304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0"/>
              <a:endCxn id="6" idx="2"/>
            </p:cNvCxnSpPr>
            <p:nvPr/>
          </p:nvCxnSpPr>
          <p:spPr>
            <a:xfrm rot="5400000" flipH="1" flipV="1">
              <a:off x="6975334" y="624615"/>
              <a:ext cx="2514897" cy="513197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066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287E6-01FC-44D9-9872-990CD541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1-2 </a:t>
            </a:r>
            <a:r>
              <a:rPr lang="ko-KR" altLang="en-US" dirty="0"/>
              <a:t>마인드맵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A47FA9-BC2D-48CF-98AC-E8602DEC6603}"/>
              </a:ext>
            </a:extLst>
          </p:cNvPr>
          <p:cNvGrpSpPr/>
          <p:nvPr/>
        </p:nvGrpSpPr>
        <p:grpSpPr>
          <a:xfrm>
            <a:off x="4291701" y="1410684"/>
            <a:ext cx="2340990" cy="2985305"/>
            <a:chOff x="4925505" y="1626759"/>
            <a:chExt cx="2340990" cy="29853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B1325B-83BA-47C4-98E5-9333106F82E7}"/>
                </a:ext>
              </a:extLst>
            </p:cNvPr>
            <p:cNvGrpSpPr/>
            <p:nvPr/>
          </p:nvGrpSpPr>
          <p:grpSpPr>
            <a:xfrm>
              <a:off x="4925505" y="2245936"/>
              <a:ext cx="2340990" cy="2366128"/>
              <a:chOff x="4925505" y="2245936"/>
              <a:chExt cx="2340990" cy="236612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622BB96-0AF0-4732-BF7F-115D46528FE0}"/>
                  </a:ext>
                </a:extLst>
              </p:cNvPr>
              <p:cNvSpPr/>
              <p:nvPr/>
            </p:nvSpPr>
            <p:spPr>
              <a:xfrm>
                <a:off x="5040198" y="2373198"/>
                <a:ext cx="2111604" cy="2111604"/>
              </a:xfrm>
              <a:prstGeom prst="ellipse">
                <a:avLst/>
              </a:prstGeom>
              <a:solidFill>
                <a:srgbClr val="99AEF1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헌팅 포차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BF6BCD-8B16-43BB-A525-D112EDCCF581}"/>
                  </a:ext>
                </a:extLst>
              </p:cNvPr>
              <p:cNvSpPr/>
              <p:nvPr/>
            </p:nvSpPr>
            <p:spPr>
              <a:xfrm>
                <a:off x="4925505" y="2245936"/>
                <a:ext cx="2340990" cy="2366128"/>
              </a:xfrm>
              <a:prstGeom prst="ellipse">
                <a:avLst/>
              </a:prstGeom>
              <a:noFill/>
              <a:ln>
                <a:solidFill>
                  <a:srgbClr val="5D7E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85F0426-70A8-4681-B77D-30720A564C60}"/>
                </a:ext>
              </a:extLst>
            </p:cNvPr>
            <p:cNvCxnSpPr>
              <a:cxnSpLocks/>
              <a:stCxn id="10" idx="1"/>
              <a:endCxn id="43" idx="3"/>
            </p:cNvCxnSpPr>
            <p:nvPr/>
          </p:nvCxnSpPr>
          <p:spPr>
            <a:xfrm rot="16200000" flipV="1">
              <a:off x="4746886" y="2070998"/>
              <a:ext cx="965688" cy="77210"/>
            </a:xfrm>
            <a:prstGeom prst="bentConnector2">
              <a:avLst/>
            </a:prstGeom>
            <a:ln w="25400">
              <a:solidFill>
                <a:srgbClr val="C57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3E38897-C45F-4F5E-805F-BFCCF96DA820}"/>
                </a:ext>
              </a:extLst>
            </p:cNvPr>
            <p:cNvCxnSpPr>
              <a:cxnSpLocks/>
              <a:stCxn id="54" idx="1"/>
              <a:endCxn id="10" idx="7"/>
            </p:cNvCxnSpPr>
            <p:nvPr/>
          </p:nvCxnSpPr>
          <p:spPr>
            <a:xfrm rot="10800000" flipV="1">
              <a:off x="6923666" y="1631075"/>
              <a:ext cx="125879" cy="961371"/>
            </a:xfrm>
            <a:prstGeom prst="bentConnector2">
              <a:avLst/>
            </a:prstGeom>
            <a:ln w="25400">
              <a:solidFill>
                <a:srgbClr val="C57B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3523495D-9B7C-4F91-845E-E8A8B8507E45}"/>
              </a:ext>
            </a:extLst>
          </p:cNvPr>
          <p:cNvSpPr/>
          <p:nvPr/>
        </p:nvSpPr>
        <p:spPr>
          <a:xfrm>
            <a:off x="4190608" y="4795221"/>
            <a:ext cx="2543175" cy="624616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7B582B-AB36-41E3-B0D2-4D30712BBBA1}"/>
              </a:ext>
            </a:extLst>
          </p:cNvPr>
          <p:cNvGrpSpPr/>
          <p:nvPr/>
        </p:nvGrpSpPr>
        <p:grpSpPr>
          <a:xfrm>
            <a:off x="766838" y="4164933"/>
            <a:ext cx="1704359" cy="1588635"/>
            <a:chOff x="2716171" y="3497455"/>
            <a:chExt cx="1704359" cy="1588635"/>
          </a:xfrm>
          <a:solidFill>
            <a:srgbClr val="E1E7FB"/>
          </a:solidFill>
        </p:grpSpPr>
        <p:sp>
          <p:nvSpPr>
            <p:cNvPr id="13" name="사각형: 모서리가 접힌 도형 31">
              <a:extLst>
                <a:ext uri="{FF2B5EF4-FFF2-40B4-BE49-F238E27FC236}">
                  <a16:creationId xmlns:a16="http://schemas.microsoft.com/office/drawing/2014/main" id="{CABE7BEE-88E4-42C8-9B77-1D74B92EDB66}"/>
                </a:ext>
              </a:extLst>
            </p:cNvPr>
            <p:cNvSpPr/>
            <p:nvPr/>
          </p:nvSpPr>
          <p:spPr>
            <a:xfrm>
              <a:off x="2717957" y="3497455"/>
              <a:ext cx="1702573" cy="564064"/>
            </a:xfrm>
            <a:prstGeom prst="foldedCorner">
              <a:avLst>
                <a:gd name="adj" fmla="val 50000"/>
              </a:avLst>
            </a:prstGeom>
            <a:grpFill/>
            <a:ln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/>
              <a:r>
                <a:rPr lang="ko-KR" altLang="en-US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테이블</a:t>
              </a:r>
              <a:endPara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4" name="사각형: 모서리가 접힌 도형 31">
              <a:extLst>
                <a:ext uri="{FF2B5EF4-FFF2-40B4-BE49-F238E27FC236}">
                  <a16:creationId xmlns:a16="http://schemas.microsoft.com/office/drawing/2014/main" id="{0E6BD225-A8C7-4631-B083-4C1817924E92}"/>
                </a:ext>
              </a:extLst>
            </p:cNvPr>
            <p:cNvSpPr/>
            <p:nvPr/>
          </p:nvSpPr>
          <p:spPr>
            <a:xfrm>
              <a:off x="2716171" y="4522026"/>
              <a:ext cx="1702573" cy="564064"/>
            </a:xfrm>
            <a:prstGeom prst="foldedCorner">
              <a:avLst>
                <a:gd name="adj" fmla="val 50000"/>
              </a:avLst>
            </a:prstGeom>
            <a:grpFill/>
            <a:ln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br>
                <a:rPr lang="en-US" altLang="ko-KR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</a:br>
              <a:r>
                <a:rPr lang="ko-KR" altLang="en-US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계산</a:t>
              </a:r>
              <a:endPara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9E7D89A-F340-412E-8379-AB9382D8A5BB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3567458" y="4061519"/>
              <a:ext cx="1786" cy="460507"/>
            </a:xfrm>
            <a:prstGeom prst="line">
              <a:avLst/>
            </a:prstGeom>
            <a:grpFill/>
            <a:ln w="28575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0163A7-137C-4E64-9C2D-E119667BB12E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5462196" y="4395989"/>
            <a:ext cx="0" cy="399232"/>
          </a:xfrm>
          <a:prstGeom prst="line">
            <a:avLst/>
          </a:prstGeom>
          <a:ln w="28575">
            <a:solidFill>
              <a:srgbClr val="C57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092A9F-2657-4531-A7AD-2D6B06EC671D}"/>
              </a:ext>
            </a:extLst>
          </p:cNvPr>
          <p:cNvCxnSpPr>
            <a:cxnSpLocks/>
            <a:stCxn id="54" idx="3"/>
            <a:endCxn id="40" idx="1"/>
          </p:cNvCxnSpPr>
          <p:nvPr/>
        </p:nvCxnSpPr>
        <p:spPr>
          <a:xfrm>
            <a:off x="8958915" y="1415001"/>
            <a:ext cx="646386" cy="92025"/>
          </a:xfrm>
          <a:prstGeom prst="line">
            <a:avLst/>
          </a:prstGeom>
          <a:ln w="28575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모서리가 접힌 도형 31">
            <a:extLst>
              <a:ext uri="{FF2B5EF4-FFF2-40B4-BE49-F238E27FC236}">
                <a16:creationId xmlns:a16="http://schemas.microsoft.com/office/drawing/2014/main" id="{B1927151-EA9A-4E50-A9A6-5C5C6D7DF92A}"/>
              </a:ext>
            </a:extLst>
          </p:cNvPr>
          <p:cNvSpPr/>
          <p:nvPr/>
        </p:nvSpPr>
        <p:spPr>
          <a:xfrm>
            <a:off x="4508650" y="5833562"/>
            <a:ext cx="1907090" cy="564064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br>
              <a: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주문내역 수신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37E99F-960F-418A-9BA8-9B9D313560BC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 flipH="1">
            <a:off x="5462195" y="5419837"/>
            <a:ext cx="1" cy="413725"/>
          </a:xfrm>
          <a:prstGeom prst="line">
            <a:avLst/>
          </a:prstGeom>
          <a:ln w="28575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520193-2CFB-48D6-823A-D1E6A8B83FC6}"/>
              </a:ext>
            </a:extLst>
          </p:cNvPr>
          <p:cNvGrpSpPr/>
          <p:nvPr/>
        </p:nvGrpSpPr>
        <p:grpSpPr>
          <a:xfrm>
            <a:off x="7094604" y="3536879"/>
            <a:ext cx="4045466" cy="2826358"/>
            <a:chOff x="7532115" y="2853067"/>
            <a:chExt cx="4045466" cy="2826358"/>
          </a:xfrm>
          <a:solidFill>
            <a:srgbClr val="E1E7FB"/>
          </a:solidFill>
        </p:grpSpPr>
        <p:sp>
          <p:nvSpPr>
            <p:cNvPr id="27" name="사각형: 모서리가 접힌 도형 31">
              <a:extLst>
                <a:ext uri="{FF2B5EF4-FFF2-40B4-BE49-F238E27FC236}">
                  <a16:creationId xmlns:a16="http://schemas.microsoft.com/office/drawing/2014/main" id="{11D04710-AECD-4462-8FF2-F3885F10C8A3}"/>
                </a:ext>
              </a:extLst>
            </p:cNvPr>
            <p:cNvSpPr/>
            <p:nvPr/>
          </p:nvSpPr>
          <p:spPr>
            <a:xfrm>
              <a:off x="7532115" y="3328723"/>
              <a:ext cx="1702573" cy="564064"/>
            </a:xfrm>
            <a:prstGeom prst="foldedCorner">
              <a:avLst>
                <a:gd name="adj" fmla="val 50000"/>
              </a:avLst>
            </a:prstGeom>
            <a:grpFill/>
            <a:ln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/>
              <a:r>
                <a:rPr lang="ko-KR" altLang="en-US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기능</a:t>
              </a:r>
              <a:endPara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DD1C6AB-6E79-49A1-A601-1D6B34273707}"/>
                </a:ext>
              </a:extLst>
            </p:cNvPr>
            <p:cNvGrpSpPr/>
            <p:nvPr/>
          </p:nvGrpSpPr>
          <p:grpSpPr>
            <a:xfrm>
              <a:off x="9234688" y="2853067"/>
              <a:ext cx="2342893" cy="2826358"/>
              <a:chOff x="9234688" y="2853067"/>
              <a:chExt cx="2342893" cy="2826358"/>
            </a:xfrm>
            <a:grpFill/>
          </p:grpSpPr>
          <p:sp>
            <p:nvSpPr>
              <p:cNvPr id="29" name="사각형: 모서리가 접힌 도형 31">
                <a:extLst>
                  <a:ext uri="{FF2B5EF4-FFF2-40B4-BE49-F238E27FC236}">
                    <a16:creationId xmlns:a16="http://schemas.microsoft.com/office/drawing/2014/main" id="{C51D2371-772F-40E8-925C-4351D30C2011}"/>
                  </a:ext>
                </a:extLst>
              </p:cNvPr>
              <p:cNvSpPr/>
              <p:nvPr/>
            </p:nvSpPr>
            <p:spPr>
              <a:xfrm>
                <a:off x="10239105" y="2853067"/>
                <a:ext cx="1317725" cy="492482"/>
              </a:xfrm>
              <a:prstGeom prst="foldedCorner">
                <a:avLst>
                  <a:gd name="adj" fmla="val 50000"/>
                </a:avLst>
              </a:prstGeom>
              <a:grpFill/>
              <a:ln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br>
                  <a:rPr lang="en-US" altLang="ko-KR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</a:br>
                <a:r>
                  <a:rPr lang="ko-KR" altLang="en-US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쪽지</a:t>
                </a:r>
                <a:endParaRPr lang="en-US" altLang="ko-KR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613BCD3-8064-4385-ACA7-D01CB3C066F7}"/>
                  </a:ext>
                </a:extLst>
              </p:cNvPr>
              <p:cNvCxnSpPr>
                <a:stCxn id="29" idx="1"/>
                <a:endCxn id="27" idx="3"/>
              </p:cNvCxnSpPr>
              <p:nvPr/>
            </p:nvCxnSpPr>
            <p:spPr>
              <a:xfrm flipH="1">
                <a:off x="9234688" y="3099308"/>
                <a:ext cx="1004417" cy="511447"/>
              </a:xfrm>
              <a:prstGeom prst="line">
                <a:avLst/>
              </a:prstGeom>
              <a:grpFill/>
              <a:ln w="28575">
                <a:solidFill>
                  <a:srgbClr val="66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사각형: 모서리가 접힌 도형 31">
                <a:extLst>
                  <a:ext uri="{FF2B5EF4-FFF2-40B4-BE49-F238E27FC236}">
                    <a16:creationId xmlns:a16="http://schemas.microsoft.com/office/drawing/2014/main" id="{39EE2ED5-4917-481D-B861-36393C1D625F}"/>
                  </a:ext>
                </a:extLst>
              </p:cNvPr>
              <p:cNvSpPr/>
              <p:nvPr/>
            </p:nvSpPr>
            <p:spPr>
              <a:xfrm>
                <a:off x="10259856" y="4014074"/>
                <a:ext cx="1317725" cy="492482"/>
              </a:xfrm>
              <a:prstGeom prst="foldedCorner">
                <a:avLst>
                  <a:gd name="adj" fmla="val 50000"/>
                </a:avLst>
              </a:prstGeom>
              <a:grpFill/>
              <a:ln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br>
                  <a:rPr lang="en-US" altLang="ko-KR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</a:br>
                <a:r>
                  <a:rPr lang="ko-KR" altLang="en-US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선물</a:t>
                </a:r>
                <a:endParaRPr lang="en-US" altLang="ko-KR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2" name="사각형: 모서리가 접힌 도형 31">
                <a:extLst>
                  <a:ext uri="{FF2B5EF4-FFF2-40B4-BE49-F238E27FC236}">
                    <a16:creationId xmlns:a16="http://schemas.microsoft.com/office/drawing/2014/main" id="{190C971B-9C1C-4818-8080-347E998EF7B6}"/>
                  </a:ext>
                </a:extLst>
              </p:cNvPr>
              <p:cNvSpPr/>
              <p:nvPr/>
            </p:nvSpPr>
            <p:spPr>
              <a:xfrm>
                <a:off x="10234814" y="5186943"/>
                <a:ext cx="1317725" cy="492482"/>
              </a:xfrm>
              <a:prstGeom prst="foldedCorner">
                <a:avLst>
                  <a:gd name="adj" fmla="val 50000"/>
                </a:avLst>
              </a:prstGeom>
              <a:grpFill/>
              <a:ln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br>
                  <a:rPr lang="en-US" altLang="ko-KR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</a:br>
                <a:r>
                  <a:rPr lang="ko-KR" altLang="en-US" sz="1800">
                    <a:solidFill>
                      <a:srgbClr val="6600CC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합석</a:t>
                </a:r>
                <a:endParaRPr lang="en-US" altLang="ko-KR" sz="1800">
                  <a:solidFill>
                    <a:srgbClr val="6600CC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9F71411-B288-491E-B30A-A7BA0A4FE2E0}"/>
                  </a:ext>
                </a:extLst>
              </p:cNvPr>
              <p:cNvCxnSpPr>
                <a:stCxn id="31" idx="1"/>
                <a:endCxn id="27" idx="3"/>
              </p:cNvCxnSpPr>
              <p:nvPr/>
            </p:nvCxnSpPr>
            <p:spPr>
              <a:xfrm flipH="1" flipV="1">
                <a:off x="9234688" y="3610755"/>
                <a:ext cx="1025168" cy="649560"/>
              </a:xfrm>
              <a:prstGeom prst="line">
                <a:avLst/>
              </a:prstGeom>
              <a:grpFill/>
              <a:ln w="28575">
                <a:solidFill>
                  <a:srgbClr val="66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30809A01-5F6E-4CC0-911B-8B45A0247190}"/>
                  </a:ext>
                </a:extLst>
              </p:cNvPr>
              <p:cNvCxnSpPr>
                <a:stCxn id="32" idx="1"/>
                <a:endCxn id="27" idx="3"/>
              </p:cNvCxnSpPr>
              <p:nvPr/>
            </p:nvCxnSpPr>
            <p:spPr>
              <a:xfrm flipH="1" flipV="1">
                <a:off x="9234688" y="3610755"/>
                <a:ext cx="1000126" cy="1822429"/>
              </a:xfrm>
              <a:prstGeom prst="line">
                <a:avLst/>
              </a:prstGeom>
              <a:grpFill/>
              <a:ln w="28575">
                <a:solidFill>
                  <a:srgbClr val="66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연결선: 꺾임 22">
            <a:extLst>
              <a:ext uri="{FF2B5EF4-FFF2-40B4-BE49-F238E27FC236}">
                <a16:creationId xmlns:a16="http://schemas.microsoft.com/office/drawing/2014/main" id="{E72C0AFC-96D8-4837-A751-169AAC80EBFB}"/>
              </a:ext>
            </a:extLst>
          </p:cNvPr>
          <p:cNvCxnSpPr>
            <a:cxnSpLocks/>
            <a:stCxn id="54" idx="2"/>
            <a:endCxn id="27" idx="1"/>
          </p:cNvCxnSpPr>
          <p:nvPr/>
        </p:nvCxnSpPr>
        <p:spPr>
          <a:xfrm rot="5400000">
            <a:off x="6107337" y="2714576"/>
            <a:ext cx="2567258" cy="592724"/>
          </a:xfrm>
          <a:prstGeom prst="bentConnector4">
            <a:avLst>
              <a:gd name="adj1" fmla="val 17794"/>
              <a:gd name="adj2" fmla="val 138568"/>
            </a:avLst>
          </a:prstGeom>
          <a:ln w="2540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22">
            <a:extLst>
              <a:ext uri="{FF2B5EF4-FFF2-40B4-BE49-F238E27FC236}">
                <a16:creationId xmlns:a16="http://schemas.microsoft.com/office/drawing/2014/main" id="{528E8474-6195-4D04-B9DE-5F87A01FBE31}"/>
              </a:ext>
            </a:extLst>
          </p:cNvPr>
          <p:cNvCxnSpPr>
            <a:cxnSpLocks/>
            <a:stCxn id="54" idx="2"/>
            <a:endCxn id="46" idx="1"/>
          </p:cNvCxnSpPr>
          <p:nvPr/>
        </p:nvCxnSpPr>
        <p:spPr>
          <a:xfrm rot="5400000">
            <a:off x="6784990" y="2036923"/>
            <a:ext cx="1211953" cy="592724"/>
          </a:xfrm>
          <a:prstGeom prst="bentConnector4">
            <a:avLst>
              <a:gd name="adj1" fmla="val 38365"/>
              <a:gd name="adj2" fmla="val 138568"/>
            </a:avLst>
          </a:prstGeom>
          <a:ln w="2540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22">
            <a:extLst>
              <a:ext uri="{FF2B5EF4-FFF2-40B4-BE49-F238E27FC236}">
                <a16:creationId xmlns:a16="http://schemas.microsoft.com/office/drawing/2014/main" id="{74FA6390-ACB7-4B35-939B-F20A38407353}"/>
              </a:ext>
            </a:extLst>
          </p:cNvPr>
          <p:cNvCxnSpPr>
            <a:cxnSpLocks/>
            <a:stCxn id="43" idx="2"/>
            <a:endCxn id="49" idx="3"/>
          </p:cNvCxnSpPr>
          <p:nvPr/>
        </p:nvCxnSpPr>
        <p:spPr>
          <a:xfrm rot="5400000">
            <a:off x="2222495" y="1945539"/>
            <a:ext cx="1285787" cy="840692"/>
          </a:xfrm>
          <a:prstGeom prst="bentConnector2">
            <a:avLst/>
          </a:prstGeom>
          <a:ln w="2540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22">
            <a:extLst>
              <a:ext uri="{FF2B5EF4-FFF2-40B4-BE49-F238E27FC236}">
                <a16:creationId xmlns:a16="http://schemas.microsoft.com/office/drawing/2014/main" id="{C811ACD6-AA5D-43A7-8FA2-BBC0840823F9}"/>
              </a:ext>
            </a:extLst>
          </p:cNvPr>
          <p:cNvCxnSpPr>
            <a:cxnSpLocks/>
            <a:stCxn id="43" idx="2"/>
            <a:endCxn id="13" idx="3"/>
          </p:cNvCxnSpPr>
          <p:nvPr/>
        </p:nvCxnSpPr>
        <p:spPr>
          <a:xfrm rot="5400000">
            <a:off x="1516480" y="2677710"/>
            <a:ext cx="2723973" cy="814537"/>
          </a:xfrm>
          <a:prstGeom prst="bentConnector2">
            <a:avLst/>
          </a:prstGeom>
          <a:ln w="2540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모서리가 접힌 도형 31">
            <a:extLst>
              <a:ext uri="{FF2B5EF4-FFF2-40B4-BE49-F238E27FC236}">
                <a16:creationId xmlns:a16="http://schemas.microsoft.com/office/drawing/2014/main" id="{E39E77B2-4A48-445B-9397-755815FD6805}"/>
              </a:ext>
            </a:extLst>
          </p:cNvPr>
          <p:cNvSpPr/>
          <p:nvPr/>
        </p:nvSpPr>
        <p:spPr>
          <a:xfrm>
            <a:off x="9605301" y="1224994"/>
            <a:ext cx="1702573" cy="564064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주문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3" name="사각형: 모서리가 접힌 도형 42">
            <a:extLst>
              <a:ext uri="{FF2B5EF4-FFF2-40B4-BE49-F238E27FC236}">
                <a16:creationId xmlns:a16="http://schemas.microsoft.com/office/drawing/2014/main" id="{63FD6FEB-E026-44EB-A40F-15316883AE2C}"/>
              </a:ext>
            </a:extLst>
          </p:cNvPr>
          <p:cNvSpPr/>
          <p:nvPr/>
        </p:nvSpPr>
        <p:spPr>
          <a:xfrm>
            <a:off x="2014146" y="1098376"/>
            <a:ext cx="2543175" cy="624616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카운터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6" name="사각형: 모서리가 접힌 도형 31">
            <a:extLst>
              <a:ext uri="{FF2B5EF4-FFF2-40B4-BE49-F238E27FC236}">
                <a16:creationId xmlns:a16="http://schemas.microsoft.com/office/drawing/2014/main" id="{8696625D-1CAC-4A53-B106-44E8FBCB1515}"/>
              </a:ext>
            </a:extLst>
          </p:cNvPr>
          <p:cNvSpPr/>
          <p:nvPr/>
        </p:nvSpPr>
        <p:spPr>
          <a:xfrm>
            <a:off x="7094604" y="2657230"/>
            <a:ext cx="1702573" cy="564064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입장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9" name="사각형: 모서리가 접힌 도형 31">
            <a:extLst>
              <a:ext uri="{FF2B5EF4-FFF2-40B4-BE49-F238E27FC236}">
                <a16:creationId xmlns:a16="http://schemas.microsoft.com/office/drawing/2014/main" id="{9ABB29C2-E7DF-474E-B544-36108F9E35F5}"/>
              </a:ext>
            </a:extLst>
          </p:cNvPr>
          <p:cNvSpPr/>
          <p:nvPr/>
        </p:nvSpPr>
        <p:spPr>
          <a:xfrm>
            <a:off x="742469" y="2726747"/>
            <a:ext cx="1702573" cy="564064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매출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사각형: 모서리가 접힌 도형 31">
            <a:extLst>
              <a:ext uri="{FF2B5EF4-FFF2-40B4-BE49-F238E27FC236}">
                <a16:creationId xmlns:a16="http://schemas.microsoft.com/office/drawing/2014/main" id="{40E7B34B-A33C-4D1B-8481-8D220DA45D15}"/>
              </a:ext>
            </a:extLst>
          </p:cNvPr>
          <p:cNvSpPr/>
          <p:nvPr/>
        </p:nvSpPr>
        <p:spPr>
          <a:xfrm>
            <a:off x="9257773" y="2544110"/>
            <a:ext cx="2309948" cy="492482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br>
              <a:rPr lang="en-US" altLang="ko-KR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성별 인원 정보 입력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E326B60-27DD-471C-A0AC-DB1B5A433CE6}"/>
              </a:ext>
            </a:extLst>
          </p:cNvPr>
          <p:cNvCxnSpPr>
            <a:cxnSpLocks/>
            <a:stCxn id="51" idx="1"/>
            <a:endCxn id="46" idx="3"/>
          </p:cNvCxnSpPr>
          <p:nvPr/>
        </p:nvCxnSpPr>
        <p:spPr>
          <a:xfrm flipH="1">
            <a:off x="8797177" y="2790351"/>
            <a:ext cx="460596" cy="148911"/>
          </a:xfrm>
          <a:prstGeom prst="line">
            <a:avLst/>
          </a:prstGeom>
          <a:ln w="28575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모서리가 접힌 도형 53">
            <a:extLst>
              <a:ext uri="{FF2B5EF4-FFF2-40B4-BE49-F238E27FC236}">
                <a16:creationId xmlns:a16="http://schemas.microsoft.com/office/drawing/2014/main" id="{E4A97D8D-F136-4575-BA99-018411560842}"/>
              </a:ext>
            </a:extLst>
          </p:cNvPr>
          <p:cNvSpPr/>
          <p:nvPr/>
        </p:nvSpPr>
        <p:spPr>
          <a:xfrm>
            <a:off x="6415740" y="1102693"/>
            <a:ext cx="2543175" cy="624616"/>
          </a:xfrm>
          <a:prstGeom prst="foldedCorner">
            <a:avLst>
              <a:gd name="adj" fmla="val 50000"/>
            </a:avLst>
          </a:prstGeom>
          <a:solidFill>
            <a:srgbClr val="E1E7FB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1800">
                <a:solidFill>
                  <a:srgbClr val="6600CC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티오더</a:t>
            </a:r>
            <a:endParaRPr lang="en-US" altLang="ko-KR" sz="1800">
              <a:solidFill>
                <a:srgbClr val="6600CC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A08D4A-4D46-4810-8600-F2DE9EB37CA2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2CD1187-C1CB-4154-939E-1604030AAC9F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72DCD6B-3D02-4A8E-8E8A-3510769D3211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3572C0C-5230-49C4-8A55-EA1384A64B78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2AF3299-9879-46F1-982A-E55F25B08DA5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84632E3-FE0D-4248-A229-EA58EBBA068E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4BBD38D-137B-4375-982D-1668BF25A5E3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D7D514-F538-4D98-AAE4-B26EAC967D57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BEEE9C-C4BE-4512-82E5-1E36C446743F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B4186F-8959-4262-BCDB-98CFA19FBEF4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8011F1F-A5DC-4285-9DC7-B0E34C256E58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567C3E6-BE9C-49F6-90E6-8BEAB54C4532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4EF4C6-25E3-4482-AC93-CE7ABD735A1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E634615-7CCB-438A-82C8-AE4A3994200B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AA123E2-D1B2-437D-A0E7-7B7168B41B48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0204C7-52D7-4394-B979-0E786832C661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5BDB4CA-B026-466E-9167-CD626AFD4C8E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F80AFE-A302-4E15-8580-12AB31067A8F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D9934E6-3D1B-4EA7-8A8E-1EB44FFA024A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A1B1A24-5F3E-4DEE-B041-705DB1471F40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9997D37-4960-491E-847F-46C7968CAB55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4EEA06-88BB-49B4-B4F6-EEFD21429F69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F244196-3B59-46B9-BCD3-9BDBCD0A0B4A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649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19D46D0-2EF8-4CBF-B9D5-1E8E712D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38" y="2272974"/>
            <a:ext cx="3747365" cy="3400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2EEB42-052B-4075-AD57-B001CAE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57" y="2099392"/>
            <a:ext cx="4994348" cy="24971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666988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쪽지 보내기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426086" y="1260029"/>
            <a:ext cx="213360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쪽지 전송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780674" y="1974405"/>
            <a:ext cx="7712213" cy="2244670"/>
            <a:chOff x="1963661" y="1933154"/>
            <a:chExt cx="8835110" cy="22714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963661" y="3087856"/>
              <a:ext cx="2628030" cy="111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0"/>
              <a:endCxn id="6" idx="2"/>
            </p:cNvCxnSpPr>
            <p:nvPr/>
          </p:nvCxnSpPr>
          <p:spPr>
            <a:xfrm rot="5400000" flipH="1" flipV="1">
              <a:off x="6460873" y="-1250042"/>
              <a:ext cx="1154702" cy="75210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7F4E004-580B-41F0-BA60-BBFA36C7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74" y="4693400"/>
            <a:ext cx="3677163" cy="183858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A7BC63-0B0C-4D16-96D3-F6FDFE359FC2}"/>
              </a:ext>
            </a:extLst>
          </p:cNvPr>
          <p:cNvSpPr/>
          <p:nvPr/>
        </p:nvSpPr>
        <p:spPr>
          <a:xfrm>
            <a:off x="2666988" y="5266873"/>
            <a:ext cx="3027959" cy="565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9907811-E721-43EC-AEE5-B2E95B2D674E}"/>
              </a:ext>
            </a:extLst>
          </p:cNvPr>
          <p:cNvCxnSpPr>
            <a:cxnSpLocks/>
            <a:stCxn id="27" idx="0"/>
            <a:endCxn id="6" idx="2"/>
          </p:cNvCxnSpPr>
          <p:nvPr/>
        </p:nvCxnSpPr>
        <p:spPr>
          <a:xfrm rot="5400000" flipH="1" flipV="1">
            <a:off x="5190693" y="964680"/>
            <a:ext cx="3292468" cy="53119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71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277946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합석 요청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365126" y="1262331"/>
            <a:ext cx="213360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합석 요청 전송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/>
              <a:t>테이블 티오더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A6E63-9F1F-45F3-B392-72C0E37B865D}"/>
              </a:ext>
            </a:extLst>
          </p:cNvPr>
          <p:cNvSpPr/>
          <p:nvPr/>
        </p:nvSpPr>
        <p:spPr>
          <a:xfrm>
            <a:off x="4093029" y="3178627"/>
            <a:ext cx="1889759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70B8A-B767-4503-83CE-9E1D6357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46" y="2278455"/>
            <a:ext cx="4622159" cy="42927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F35715-DB7A-4BB9-A8BD-D26FFBD44A92}"/>
              </a:ext>
            </a:extLst>
          </p:cNvPr>
          <p:cNvGrpSpPr/>
          <p:nvPr/>
        </p:nvGrpSpPr>
        <p:grpSpPr>
          <a:xfrm>
            <a:off x="1231240" y="2363789"/>
            <a:ext cx="5761744" cy="2781417"/>
            <a:chOff x="1553457" y="1815149"/>
            <a:chExt cx="5761744" cy="27814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2EEB42-052B-4075-AD57-B001CAEA6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3457" y="2099392"/>
              <a:ext cx="4994348" cy="249717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3403F724-DBE7-4B80-9905-D51309AAB13A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rot="5400000" flipH="1" flipV="1">
              <a:off x="5508192" y="1353574"/>
              <a:ext cx="1345434" cy="226858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172BE4-339A-AFDA-F594-CCF2755D5954}"/>
              </a:ext>
            </a:extLst>
          </p:cNvPr>
          <p:cNvSpPr/>
          <p:nvPr/>
        </p:nvSpPr>
        <p:spPr>
          <a:xfrm>
            <a:off x="3779520" y="3709223"/>
            <a:ext cx="1889759" cy="975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8228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3CE025-35A4-435A-A47B-37D2CDFD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6" y="2067557"/>
            <a:ext cx="6864199" cy="42287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227141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합석 요청 전송 시 알람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A6E63-9F1F-45F3-B392-72C0E37B865D}"/>
              </a:ext>
            </a:extLst>
          </p:cNvPr>
          <p:cNvSpPr/>
          <p:nvPr/>
        </p:nvSpPr>
        <p:spPr>
          <a:xfrm>
            <a:off x="3204753" y="3805646"/>
            <a:ext cx="1440779" cy="574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403F724-DBE7-4B80-9905-D51309AAB13A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5004285" y="1263464"/>
            <a:ext cx="1463040" cy="362132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AAE83AE-3196-4781-8B35-F947F0192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099" y="2246811"/>
            <a:ext cx="4255455" cy="35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합석 확인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67BA88-D128-40E7-AA4D-7EB0E7798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1"/>
          <a:stretch/>
        </p:blipFill>
        <p:spPr bwMode="auto">
          <a:xfrm>
            <a:off x="374468" y="2243143"/>
            <a:ext cx="6670069" cy="380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8C12F4-20ED-424D-9B47-495CC0EF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468" y="2540110"/>
            <a:ext cx="4130542" cy="33033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982BC8-9CE0-4B73-8572-914D0DAC30DA}"/>
              </a:ext>
            </a:extLst>
          </p:cNvPr>
          <p:cNvSpPr/>
          <p:nvPr/>
        </p:nvSpPr>
        <p:spPr>
          <a:xfrm>
            <a:off x="2569028" y="2854235"/>
            <a:ext cx="3448595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82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합석 수락 및 거절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3F04A6-DB9A-4B51-AFEF-0A2E0539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7" y="2170500"/>
            <a:ext cx="7117089" cy="406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AE7D62-C209-4B0B-97F2-B6695A7A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04" y="2394858"/>
            <a:ext cx="3840408" cy="36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선물하기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7D702A-6339-44AB-BD5E-01BAFA79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203143"/>
            <a:ext cx="5880231" cy="354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19C46F-945E-4F05-81B6-82D2BDFAAE2E}"/>
              </a:ext>
            </a:extLst>
          </p:cNvPr>
          <p:cNvSpPr/>
          <p:nvPr/>
        </p:nvSpPr>
        <p:spPr>
          <a:xfrm>
            <a:off x="2873829" y="3857898"/>
            <a:ext cx="409305" cy="200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1E1BDD1-B917-F947-CAF1-9275164E5D45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5747922" y="439388"/>
            <a:ext cx="749070" cy="6087951"/>
          </a:xfrm>
          <a:prstGeom prst="bentConnector3">
            <a:avLst>
              <a:gd name="adj1" fmla="val 1305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8A59B7-AE76-1633-B164-75CD73D2A99B}"/>
              </a:ext>
            </a:extLst>
          </p:cNvPr>
          <p:cNvSpPr txBox="1"/>
          <p:nvPr/>
        </p:nvSpPr>
        <p:spPr>
          <a:xfrm>
            <a:off x="7074368" y="5255033"/>
            <a:ext cx="418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선물을 보낼 시에는 손님이 있는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테이블 중에서만 선택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C9512F-5336-1B39-9398-5D401781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35" y="3108828"/>
            <a:ext cx="5619596" cy="189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26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4645532" y="1347665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선물하기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시연화면</a:t>
            </a:r>
            <a:r>
              <a:rPr lang="en-US" altLang="ko-KR" dirty="0"/>
              <a:t> - </a:t>
            </a:r>
            <a:r>
              <a:rPr lang="ko-KR" altLang="en-US" dirty="0"/>
              <a:t>테이블 </a:t>
            </a:r>
            <a:r>
              <a:rPr lang="ko-KR" altLang="en-US" dirty="0" err="1"/>
              <a:t>티오더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7D702A-6339-44AB-BD5E-01BAFA79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203143"/>
            <a:ext cx="7330699" cy="44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CFD620-6C99-4491-ADED-ABB07A71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927" y="2255519"/>
            <a:ext cx="3630687" cy="3382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19C46F-945E-4F05-81B6-82D2BDFAAE2E}"/>
              </a:ext>
            </a:extLst>
          </p:cNvPr>
          <p:cNvSpPr/>
          <p:nvPr/>
        </p:nvSpPr>
        <p:spPr>
          <a:xfrm>
            <a:off x="2795451" y="3611885"/>
            <a:ext cx="2116183" cy="1534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1E1BDD1-B917-F947-CAF1-9275164E5D45}"/>
              </a:ext>
            </a:extLst>
          </p:cNvPr>
          <p:cNvCxnSpPr>
            <a:cxnSpLocks/>
            <a:stCxn id="11" idx="0"/>
            <a:endCxn id="6" idx="0"/>
          </p:cNvCxnSpPr>
          <p:nvPr/>
        </p:nvCxnSpPr>
        <p:spPr>
          <a:xfrm rot="5400000" flipH="1" flipV="1">
            <a:off x="6118724" y="-9662"/>
            <a:ext cx="1356366" cy="5886728"/>
          </a:xfrm>
          <a:prstGeom prst="bentConnector3">
            <a:avLst>
              <a:gd name="adj1" fmla="val 1168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E7C5F-8147-A177-9933-E93E035E0A44}"/>
              </a:ext>
            </a:extLst>
          </p:cNvPr>
          <p:cNvSpPr txBox="1"/>
          <p:nvPr/>
        </p:nvSpPr>
        <p:spPr>
          <a:xfrm>
            <a:off x="7648205" y="5820651"/>
            <a:ext cx="418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테이블 선택 후 선물</a:t>
            </a:r>
            <a:r>
              <a:rPr lang="en-US" altLang="ko-KR" sz="1600" b="1" dirty="0"/>
              <a:t>! </a:t>
            </a:r>
            <a:r>
              <a:rPr lang="ko-KR" altLang="en-US" sz="1600" b="1" dirty="0"/>
              <a:t>버튼을 누르면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카운터에 선물 물품 전송</a:t>
            </a:r>
          </a:p>
        </p:txBody>
      </p:sp>
    </p:spTree>
    <p:extLst>
      <p:ext uri="{BB962C8B-B14F-4D97-AF65-F5344CB8AC3E}">
        <p14:creationId xmlns:p14="http://schemas.microsoft.com/office/powerpoint/2010/main" val="1039938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C2F34-828C-46BF-BC6B-59BF5F4A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주방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B1E0-B5A7-4220-921C-5145A872955E}"/>
              </a:ext>
            </a:extLst>
          </p:cNvPr>
          <p:cNvSpPr/>
          <p:nvPr/>
        </p:nvSpPr>
        <p:spPr>
          <a:xfrm>
            <a:off x="8291009" y="989991"/>
            <a:ext cx="2671645" cy="570368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주방 화면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2039CB-55D7-412A-90F2-7E469D61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578" y="1765846"/>
            <a:ext cx="3178597" cy="4102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11F81D-CBD9-45EE-91EF-DDAAF06E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9" y="2755838"/>
            <a:ext cx="3562110" cy="4102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C7E649-C34E-42FB-BB9A-9A1703B51809}"/>
              </a:ext>
            </a:extLst>
          </p:cNvPr>
          <p:cNvGrpSpPr/>
          <p:nvPr/>
        </p:nvGrpSpPr>
        <p:grpSpPr>
          <a:xfrm>
            <a:off x="192539" y="1335859"/>
            <a:ext cx="5975039" cy="4186282"/>
            <a:chOff x="192539" y="1335859"/>
            <a:chExt cx="5975039" cy="41862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672135-BE62-495E-B83D-BBE28048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540" y="1468541"/>
              <a:ext cx="5321019" cy="405360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6B9EE9-1395-467F-8120-179075EA63C9}"/>
                </a:ext>
              </a:extLst>
            </p:cNvPr>
            <p:cNvGrpSpPr/>
            <p:nvPr/>
          </p:nvGrpSpPr>
          <p:grpSpPr>
            <a:xfrm>
              <a:off x="192539" y="1335859"/>
              <a:ext cx="5975039" cy="4186282"/>
              <a:chOff x="192539" y="1335859"/>
              <a:chExt cx="5975039" cy="418628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01C69B-CB97-49F0-9CA2-BDE3453ACD1E}"/>
                  </a:ext>
                </a:extLst>
              </p:cNvPr>
              <p:cNvSpPr/>
              <p:nvPr/>
            </p:nvSpPr>
            <p:spPr>
              <a:xfrm>
                <a:off x="192539" y="1335859"/>
                <a:ext cx="5321019" cy="41862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35909CDC-3DC5-4727-A109-8E2ED5F09809}"/>
                  </a:ext>
                </a:extLst>
              </p:cNvPr>
              <p:cNvCxnSpPr>
                <a:cxnSpLocks/>
                <a:stCxn id="10" idx="3"/>
                <a:endCxn id="9" idx="1"/>
              </p:cNvCxnSpPr>
              <p:nvPr/>
            </p:nvCxnSpPr>
            <p:spPr>
              <a:xfrm>
                <a:off x="5513558" y="3429000"/>
                <a:ext cx="654020" cy="387928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225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C2F34-828C-46BF-BC6B-59BF5F4A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주방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B1E0-B5A7-4220-921C-5145A872955E}"/>
              </a:ext>
            </a:extLst>
          </p:cNvPr>
          <p:cNvSpPr/>
          <p:nvPr/>
        </p:nvSpPr>
        <p:spPr>
          <a:xfrm>
            <a:off x="8421849" y="1140737"/>
            <a:ext cx="2671645" cy="570368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주방 주문내역 받기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8F5E5-7308-4B4B-B8EE-E1EB9EC523EC}"/>
              </a:ext>
            </a:extLst>
          </p:cNvPr>
          <p:cNvSpPr/>
          <p:nvPr/>
        </p:nvSpPr>
        <p:spPr>
          <a:xfrm>
            <a:off x="121297" y="1140737"/>
            <a:ext cx="6908480" cy="5269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386C51-910B-4562-B3F2-B24B55EA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162" y="1891261"/>
            <a:ext cx="4871946" cy="451900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1B23FA-0E2E-4162-AEA0-5EC3043A5708}"/>
              </a:ext>
            </a:extLst>
          </p:cNvPr>
          <p:cNvGrpSpPr/>
          <p:nvPr/>
        </p:nvGrpSpPr>
        <p:grpSpPr>
          <a:xfrm>
            <a:off x="121295" y="1140737"/>
            <a:ext cx="7420242" cy="5269532"/>
            <a:chOff x="121295" y="1140737"/>
            <a:chExt cx="7420242" cy="52695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7F9897-C628-41CD-8DA5-2481DA0E2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96" y="1140737"/>
              <a:ext cx="6908481" cy="5269532"/>
            </a:xfrm>
            <a:prstGeom prst="rect">
              <a:avLst/>
            </a:prstGeom>
          </p:spPr>
        </p:pic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3190B47-7F5A-41FE-B183-C079AA1BCCA1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3585173" y="2408222"/>
              <a:ext cx="3956364" cy="89629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9BA42F-9226-4176-8429-12FEEF70C3AB}"/>
                </a:ext>
              </a:extLst>
            </p:cNvPr>
            <p:cNvSpPr/>
            <p:nvPr/>
          </p:nvSpPr>
          <p:spPr>
            <a:xfrm>
              <a:off x="121295" y="2263366"/>
              <a:ext cx="3463878" cy="2082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09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7928FB-8948-419D-83A1-F83CCD38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9" y="1172424"/>
            <a:ext cx="6845515" cy="5206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2C2F34-828C-46BF-BC6B-59BF5F4A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주방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B1E0-B5A7-4220-921C-5145A872955E}"/>
              </a:ext>
            </a:extLst>
          </p:cNvPr>
          <p:cNvSpPr/>
          <p:nvPr/>
        </p:nvSpPr>
        <p:spPr>
          <a:xfrm>
            <a:off x="8421849" y="1140737"/>
            <a:ext cx="2671645" cy="570368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주방 조리 완료 클릭시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8F5E5-7308-4B4B-B8EE-E1EB9EC523EC}"/>
              </a:ext>
            </a:extLst>
          </p:cNvPr>
          <p:cNvSpPr/>
          <p:nvPr/>
        </p:nvSpPr>
        <p:spPr>
          <a:xfrm>
            <a:off x="121297" y="1140737"/>
            <a:ext cx="6908480" cy="5269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1B23FA-0E2E-4162-AEA0-5EC3043A5708}"/>
              </a:ext>
            </a:extLst>
          </p:cNvPr>
          <p:cNvGrpSpPr/>
          <p:nvPr/>
        </p:nvGrpSpPr>
        <p:grpSpPr>
          <a:xfrm>
            <a:off x="121295" y="3874882"/>
            <a:ext cx="7244239" cy="470781"/>
            <a:chOff x="121295" y="3874882"/>
            <a:chExt cx="7244239" cy="4707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9BA42F-9226-4176-8429-12FEEF70C3AB}"/>
                </a:ext>
              </a:extLst>
            </p:cNvPr>
            <p:cNvSpPr/>
            <p:nvPr/>
          </p:nvSpPr>
          <p:spPr>
            <a:xfrm>
              <a:off x="121295" y="3874882"/>
              <a:ext cx="2449889" cy="4707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3190B47-7F5A-41FE-B183-C079AA1BCCA1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71184" y="4046899"/>
              <a:ext cx="4794350" cy="6337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697E070-BBD1-47F3-B908-B978989A2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91" b="29722"/>
          <a:stretch/>
        </p:blipFill>
        <p:spPr>
          <a:xfrm>
            <a:off x="7365534" y="1783533"/>
            <a:ext cx="4826465" cy="45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88" y="2779201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</a:rPr>
              <a:t>Injection </a:t>
            </a:r>
            <a:r>
              <a:rPr lang="en-US" altLang="ko-KR" sz="2000" b="0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Master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C3C8C-B953-4AA2-99F5-8DF8E792CA1E}"/>
              </a:ext>
            </a:extLst>
          </p:cNvPr>
          <p:cNvSpPr/>
          <p:nvPr/>
        </p:nvSpPr>
        <p:spPr>
          <a:xfrm>
            <a:off x="0" y="-2"/>
            <a:ext cx="12192000" cy="692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D27F19-0E05-42E0-A2E9-22242C3B2C41}"/>
              </a:ext>
            </a:extLst>
          </p:cNvPr>
          <p:cNvSpPr/>
          <p:nvPr/>
        </p:nvSpPr>
        <p:spPr>
          <a:xfrm>
            <a:off x="2273417" y="3428999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0843D15-FB9C-4B2B-B4C5-8D7F8435BBA1}"/>
              </a:ext>
            </a:extLst>
          </p:cNvPr>
          <p:cNvSpPr/>
          <p:nvPr/>
        </p:nvSpPr>
        <p:spPr>
          <a:xfrm rot="10800000">
            <a:off x="6962862" y="30480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7279ABE-A66A-4FAE-8EFA-AA4A26EA6910}"/>
              </a:ext>
            </a:extLst>
          </p:cNvPr>
          <p:cNvSpPr/>
          <p:nvPr/>
        </p:nvSpPr>
        <p:spPr>
          <a:xfrm flipH="1">
            <a:off x="-215660" y="-2"/>
            <a:ext cx="12159842" cy="692930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1 - 3 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요구사항</a:t>
            </a:r>
            <a:endParaRPr lang="en-US" altLang="ko-KR" sz="2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97597A5-81D3-4BA3-AF6C-F5CACB74090E}"/>
              </a:ext>
            </a:extLst>
          </p:cNvPr>
          <p:cNvSpPr/>
          <p:nvPr/>
        </p:nvSpPr>
        <p:spPr>
          <a:xfrm flipH="1">
            <a:off x="10501046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4D99C6-5C50-4DC2-8E52-A37498A9A5E5}"/>
              </a:ext>
            </a:extLst>
          </p:cNvPr>
          <p:cNvSpPr/>
          <p:nvPr/>
        </p:nvSpPr>
        <p:spPr>
          <a:xfrm flipH="1">
            <a:off x="-1906614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079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7928FB-8948-419D-83A1-F83CCD38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9" y="1172424"/>
            <a:ext cx="6845515" cy="5206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2C2F34-828C-46BF-BC6B-59BF5F4A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주방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B1E0-B5A7-4220-921C-5145A872955E}"/>
              </a:ext>
            </a:extLst>
          </p:cNvPr>
          <p:cNvSpPr/>
          <p:nvPr/>
        </p:nvSpPr>
        <p:spPr>
          <a:xfrm>
            <a:off x="8421849" y="1140737"/>
            <a:ext cx="2671645" cy="570368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주방 조리 완료 클릭시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8F5E5-7308-4B4B-B8EE-E1EB9EC523EC}"/>
              </a:ext>
            </a:extLst>
          </p:cNvPr>
          <p:cNvSpPr/>
          <p:nvPr/>
        </p:nvSpPr>
        <p:spPr>
          <a:xfrm>
            <a:off x="121297" y="1140737"/>
            <a:ext cx="6908480" cy="5269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519CD-D880-4EAB-AE45-48FDDC5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33" y="1810693"/>
            <a:ext cx="4380076" cy="487981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342841-648A-4AA8-818D-EB06697AEA75}"/>
              </a:ext>
            </a:extLst>
          </p:cNvPr>
          <p:cNvGrpSpPr/>
          <p:nvPr/>
        </p:nvGrpSpPr>
        <p:grpSpPr>
          <a:xfrm>
            <a:off x="121295" y="3874882"/>
            <a:ext cx="7446338" cy="470781"/>
            <a:chOff x="121295" y="3874882"/>
            <a:chExt cx="7446338" cy="47078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E55AF2-9158-4F07-8F23-818C0CE40BB2}"/>
                </a:ext>
              </a:extLst>
            </p:cNvPr>
            <p:cNvSpPr/>
            <p:nvPr/>
          </p:nvSpPr>
          <p:spPr>
            <a:xfrm>
              <a:off x="121295" y="3874882"/>
              <a:ext cx="2449889" cy="4707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2A2C2959-C84B-40B0-B315-C893F99FD773}"/>
                </a:ext>
              </a:extLst>
            </p:cNvPr>
            <p:cNvCxnSpPr>
              <a:cxnSpLocks/>
              <a:stCxn id="16" idx="3"/>
              <a:endCxn id="5" idx="1"/>
            </p:cNvCxnSpPr>
            <p:nvPr/>
          </p:nvCxnSpPr>
          <p:spPr>
            <a:xfrm>
              <a:off x="2571184" y="4110273"/>
              <a:ext cx="4996449" cy="14032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083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C2F34-828C-46BF-BC6B-59BF5F4A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주방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B1E0-B5A7-4220-921C-5145A872955E}"/>
              </a:ext>
            </a:extLst>
          </p:cNvPr>
          <p:cNvSpPr/>
          <p:nvPr/>
        </p:nvSpPr>
        <p:spPr>
          <a:xfrm>
            <a:off x="8421849" y="1140737"/>
            <a:ext cx="2671645" cy="570368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주방 스크롤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C97F8B-3466-42DC-AA3D-FF8511699ADE}"/>
              </a:ext>
            </a:extLst>
          </p:cNvPr>
          <p:cNvGrpSpPr/>
          <p:nvPr/>
        </p:nvGrpSpPr>
        <p:grpSpPr>
          <a:xfrm>
            <a:off x="121297" y="1140737"/>
            <a:ext cx="7397340" cy="5269532"/>
            <a:chOff x="121297" y="1140737"/>
            <a:chExt cx="7397340" cy="52695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9B92BA-D430-4D26-BD5B-AEAEF8BB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59" y="1209885"/>
              <a:ext cx="6764827" cy="513123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F8F5E5-7308-4B4B-B8EE-E1EB9EC523EC}"/>
                </a:ext>
              </a:extLst>
            </p:cNvPr>
            <p:cNvSpPr/>
            <p:nvPr/>
          </p:nvSpPr>
          <p:spPr>
            <a:xfrm>
              <a:off x="121297" y="1140737"/>
              <a:ext cx="6908480" cy="5269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3190B47-7F5A-41FE-B183-C079AA1BCCA1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7029777" y="3485376"/>
              <a:ext cx="488860" cy="29012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892F566-C851-456F-A897-1091D3DF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637" y="1891260"/>
            <a:ext cx="4470604" cy="3188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9F1F77-5EC1-AEC0-BD45-1EA0A7F0F086}"/>
              </a:ext>
            </a:extLst>
          </p:cNvPr>
          <p:cNvSpPr txBox="1"/>
          <p:nvPr/>
        </p:nvSpPr>
        <p:spPr>
          <a:xfrm>
            <a:off x="7661874" y="5347689"/>
            <a:ext cx="418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주문서 화면에 주방 빌지가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계속해서 채워질 시 스크롤 생성</a:t>
            </a:r>
          </a:p>
        </p:txBody>
      </p:sp>
    </p:spTree>
    <p:extLst>
      <p:ext uri="{BB962C8B-B14F-4D97-AF65-F5344CB8AC3E}">
        <p14:creationId xmlns:p14="http://schemas.microsoft.com/office/powerpoint/2010/main" val="1222873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C2F34-828C-46BF-BC6B-59BF5F4A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주방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0FB1E0-B5A7-4220-921C-5145A872955E}"/>
              </a:ext>
            </a:extLst>
          </p:cNvPr>
          <p:cNvSpPr/>
          <p:nvPr/>
        </p:nvSpPr>
        <p:spPr>
          <a:xfrm>
            <a:off x="8421849" y="1140737"/>
            <a:ext cx="2671645" cy="570368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주방 스크롤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C97F8B-3466-42DC-AA3D-FF8511699ADE}"/>
              </a:ext>
            </a:extLst>
          </p:cNvPr>
          <p:cNvGrpSpPr/>
          <p:nvPr/>
        </p:nvGrpSpPr>
        <p:grpSpPr>
          <a:xfrm>
            <a:off x="121297" y="1140737"/>
            <a:ext cx="7327116" cy="5269532"/>
            <a:chOff x="121297" y="1140737"/>
            <a:chExt cx="7327116" cy="52695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9B92BA-D430-4D26-BD5B-AEAEF8BB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59" y="1209885"/>
              <a:ext cx="6764827" cy="513123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F8F5E5-7308-4B4B-B8EE-E1EB9EC523EC}"/>
                </a:ext>
              </a:extLst>
            </p:cNvPr>
            <p:cNvSpPr/>
            <p:nvPr/>
          </p:nvSpPr>
          <p:spPr>
            <a:xfrm>
              <a:off x="121297" y="1140737"/>
              <a:ext cx="6908480" cy="5269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3190B47-7F5A-41FE-B183-C079AA1BCCA1}"/>
                </a:ext>
              </a:extLst>
            </p:cNvPr>
            <p:cNvCxnSpPr>
              <a:cxnSpLocks/>
              <a:stCxn id="9" idx="3"/>
              <a:endCxn id="5" idx="1"/>
            </p:cNvCxnSpPr>
            <p:nvPr/>
          </p:nvCxnSpPr>
          <p:spPr>
            <a:xfrm flipV="1">
              <a:off x="1412341" y="4132343"/>
              <a:ext cx="6036072" cy="16471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7A6D2D-6C61-4D7F-8B86-AB8DF128CD72}"/>
              </a:ext>
            </a:extLst>
          </p:cNvPr>
          <p:cNvSpPr/>
          <p:nvPr/>
        </p:nvSpPr>
        <p:spPr>
          <a:xfrm>
            <a:off x="111659" y="5079491"/>
            <a:ext cx="1300682" cy="1399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38886-5BD4-4BA8-A58D-A13544DA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413" y="1785269"/>
            <a:ext cx="4631928" cy="46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3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C59075C-F62B-0AB0-54E6-7308CAEE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70" y="2022388"/>
            <a:ext cx="3156418" cy="39623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640643" y="1166769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로그인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254835" y="1166769"/>
            <a:ext cx="3362141" cy="649433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ID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Password 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확인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89762D-5075-407B-0585-750954E2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43" y="2340352"/>
            <a:ext cx="2325514" cy="28389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C08133-A136-362B-D95E-BAA2DA8645F4}"/>
              </a:ext>
            </a:extLst>
          </p:cNvPr>
          <p:cNvSpPr txBox="1"/>
          <p:nvPr/>
        </p:nvSpPr>
        <p:spPr>
          <a:xfrm>
            <a:off x="8148914" y="6063836"/>
            <a:ext cx="4184130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ID</a:t>
            </a:r>
            <a:r>
              <a:rPr lang="ko-KR" altLang="en-US" b="1" dirty="0"/>
              <a:t>와 </a:t>
            </a:r>
            <a:r>
              <a:rPr lang="en-US" altLang="ko-KR" b="1" dirty="0"/>
              <a:t>Password</a:t>
            </a:r>
            <a:r>
              <a:rPr lang="ko-KR" altLang="en-US" b="1" dirty="0"/>
              <a:t>가 맞으면 로그인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틀릴 시 아이디 </a:t>
            </a:r>
            <a:r>
              <a:rPr lang="en-US" altLang="ko-KR" b="1" dirty="0"/>
              <a:t>or </a:t>
            </a:r>
            <a:r>
              <a:rPr lang="ko-KR" altLang="en-US" b="1" dirty="0"/>
              <a:t>비밀번호 불일치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EFB32FB-7D9C-5D90-A96C-EB38690A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33" y="4481445"/>
            <a:ext cx="2229161" cy="1819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629C42-F488-D0D2-4ED0-DDE6BE5E55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2" t="2222" r="5296"/>
          <a:stretch/>
        </p:blipFill>
        <p:spPr>
          <a:xfrm>
            <a:off x="422090" y="2781790"/>
            <a:ext cx="2257184" cy="1929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EF4249E-2916-8164-9D7D-EB5836D34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12" y="2355515"/>
            <a:ext cx="2200582" cy="181952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6714308" y="3211134"/>
            <a:ext cx="2629989" cy="963910"/>
            <a:chOff x="5228066" y="2587922"/>
            <a:chExt cx="5157785" cy="305446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5228066" y="2587922"/>
              <a:ext cx="1946306" cy="8904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7174371" y="3033149"/>
              <a:ext cx="3211480" cy="26092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DA52C8D-3C8D-8B47-066B-61D9A36FD22C}"/>
              </a:ext>
            </a:extLst>
          </p:cNvPr>
          <p:cNvCxnSpPr>
            <a:cxnSpLocks/>
          </p:cNvCxnSpPr>
          <p:nvPr/>
        </p:nvCxnSpPr>
        <p:spPr>
          <a:xfrm flipV="1">
            <a:off x="7695325" y="4955177"/>
            <a:ext cx="1474801" cy="49554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DAC79D-3793-3998-53DA-279A1476E4B6}"/>
              </a:ext>
            </a:extLst>
          </p:cNvPr>
          <p:cNvSpPr/>
          <p:nvPr/>
        </p:nvSpPr>
        <p:spPr>
          <a:xfrm>
            <a:off x="6709952" y="5331675"/>
            <a:ext cx="992434" cy="28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60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137572" y="1166769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863807" y="1337470"/>
            <a:ext cx="3362141" cy="649433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영업시작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51BF18-485D-F879-A584-4FC8F375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48" y="2092367"/>
            <a:ext cx="3648584" cy="370574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071953" y="1634026"/>
            <a:ext cx="3843218" cy="1657814"/>
            <a:chOff x="5228066" y="1191057"/>
            <a:chExt cx="4402788" cy="165781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5228066" y="2543931"/>
              <a:ext cx="1260618" cy="3049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6490357" y="1191057"/>
              <a:ext cx="3140497" cy="14990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183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3" y="2019374"/>
            <a:ext cx="6363955" cy="41644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137572" y="1166769"/>
            <a:ext cx="2900936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카운터 테이블 배치도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630189" y="1662186"/>
            <a:ext cx="3404419" cy="1438461"/>
            <a:chOff x="5228067" y="1662186"/>
            <a:chExt cx="3900101" cy="143846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5228067" y="2294313"/>
              <a:ext cx="838029" cy="806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6066096" y="1662186"/>
              <a:ext cx="3062072" cy="1035294"/>
            </a:xfrm>
            <a:prstGeom prst="bentConnector3">
              <a:avLst>
                <a:gd name="adj1" fmla="val 58086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034608" y="1337470"/>
            <a:ext cx="3020539" cy="649433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테이블버튼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액션리스너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45" y="2179833"/>
            <a:ext cx="5039665" cy="44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21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546166" y="1662187"/>
            <a:ext cx="7146204" cy="958277"/>
            <a:chOff x="1695012" y="1662187"/>
            <a:chExt cx="8186687" cy="9582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695012" y="2225859"/>
              <a:ext cx="5504327" cy="3946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199339" y="1662187"/>
              <a:ext cx="2682360" cy="760975"/>
            </a:xfrm>
            <a:prstGeom prst="bentConnector3">
              <a:avLst>
                <a:gd name="adj1" fmla="val 26923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92370" y="1337470"/>
            <a:ext cx="1705015" cy="649433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테이블 정보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48" y="2690971"/>
            <a:ext cx="4794657" cy="26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2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48888" y="1662186"/>
            <a:ext cx="8243482" cy="3292199"/>
            <a:chOff x="437971" y="1662186"/>
            <a:chExt cx="9443728" cy="32921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37971" y="2826326"/>
              <a:ext cx="3904451" cy="21280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342422" y="1662186"/>
              <a:ext cx="5539277" cy="2219859"/>
            </a:xfrm>
            <a:prstGeom prst="bentConnector3">
              <a:avLst>
                <a:gd name="adj1" fmla="val 6392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92370" y="1366989"/>
            <a:ext cx="1705015" cy="590394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주문내역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567" y="2069240"/>
            <a:ext cx="4988619" cy="46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2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48888" y="1662187"/>
            <a:ext cx="8158231" cy="3533268"/>
            <a:chOff x="437971" y="1662187"/>
            <a:chExt cx="9346064" cy="353326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37971" y="4763193"/>
              <a:ext cx="3904451" cy="432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342422" y="1662187"/>
              <a:ext cx="5441613" cy="3300511"/>
            </a:xfrm>
            <a:prstGeom prst="bentConnector3">
              <a:avLst>
                <a:gd name="adj1" fmla="val 6627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07119" y="1337470"/>
            <a:ext cx="1875517" cy="649433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주문내역 합계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49" y="2342631"/>
            <a:ext cx="4781058" cy="19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56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3857104" y="1662186"/>
            <a:ext cx="4439616" cy="2036979"/>
            <a:chOff x="4342421" y="1662186"/>
            <a:chExt cx="5086021" cy="203697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342421" y="2610197"/>
              <a:ext cx="3256885" cy="10889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599306" y="1662186"/>
              <a:ext cx="1829136" cy="1492495"/>
            </a:xfrm>
            <a:prstGeom prst="bentConnector3">
              <a:avLst>
                <a:gd name="adj1" fmla="val 21886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296720" y="1304998"/>
            <a:ext cx="2496314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카테고리 버튼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89" y="2255567"/>
            <a:ext cx="4613577" cy="40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E5C16-D7A2-432E-A7C4-7C0136FB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1-3 </a:t>
            </a:r>
            <a:r>
              <a:rPr lang="ko-KR" altLang="en-US" dirty="0"/>
              <a:t>요구사항</a:t>
            </a:r>
          </a:p>
        </p:txBody>
      </p:sp>
      <p:graphicFrame>
        <p:nvGraphicFramePr>
          <p:cNvPr id="5" name="Google Shape;155;p15">
            <a:extLst>
              <a:ext uri="{FF2B5EF4-FFF2-40B4-BE49-F238E27FC236}">
                <a16:creationId xmlns:a16="http://schemas.microsoft.com/office/drawing/2014/main" id="{ACB8D1C1-2917-4EBF-9BDC-E08940BB3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937732"/>
              </p:ext>
            </p:extLst>
          </p:nvPr>
        </p:nvGraphicFramePr>
        <p:xfrm>
          <a:off x="474725" y="1200602"/>
          <a:ext cx="11242550" cy="5466899"/>
        </p:xfrm>
        <a:graphic>
          <a:graphicData uri="http://schemas.openxmlformats.org/drawingml/2006/table">
            <a:tbl>
              <a:tblPr firstRow="1" bandRow="1">
                <a:noFill/>
                <a:tableStyleId>{E9D3C90C-E7A0-49D2-915E-5EFCD40C6177}</a:tableStyleId>
              </a:tblPr>
              <a:tblGrid>
                <a:gridCol w="195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유형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종류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우선순위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중요도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7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첫 화면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/>
                        <a:t>포스기 로그인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/>
                        <a:t>포스기 유형 선택</a:t>
                      </a:r>
                      <a:r>
                        <a:rPr lang="ko-KR" sz="1200" u="none" strike="noStrike" cap="none"/>
                        <a:t> - 포스기 </a:t>
                      </a:r>
                      <a:r>
                        <a:rPr lang="ko-KR" altLang="en-US" sz="1200" u="none" strike="noStrike" cap="none"/>
                        <a:t>로그인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하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3953"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테이블 티오더 화면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테이블 티오더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테이블 입장 및 정보 입력</a:t>
                      </a:r>
                      <a:endParaRPr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/>
                        <a:t>- 성별, 인원 수 체크(입력)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lang="ko-KR" altLang="en-US"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u="none" strike="noStrike" cap="none"/>
                        <a:t>현재시간 표시</a:t>
                      </a:r>
                      <a:endParaRPr lang="en-US" altLang="ko-KR"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200" b="0" u="none" strike="noStrike" cap="none"/>
                        <a:t>- </a:t>
                      </a:r>
                      <a:r>
                        <a:rPr lang="ko-KR" altLang="en-US" sz="1200" b="0" u="none" strike="noStrike" cap="none"/>
                        <a:t>시</a:t>
                      </a:r>
                      <a:r>
                        <a:rPr lang="en-US" altLang="ko-KR" sz="1200" b="0" u="none" strike="noStrike" cap="none"/>
                        <a:t>, </a:t>
                      </a:r>
                      <a:r>
                        <a:rPr lang="ko-KR" altLang="en-US" sz="1200" b="0" u="none" strike="noStrike" cap="none"/>
                        <a:t>분</a:t>
                      </a:r>
                      <a:r>
                        <a:rPr lang="en-US" altLang="ko-KR" sz="1200" b="0" u="none" strike="noStrike" cap="none"/>
                        <a:t>,</a:t>
                      </a:r>
                      <a:r>
                        <a:rPr lang="ko-KR" altLang="en-US" sz="1200" b="0" u="none" strike="noStrike" cap="none"/>
                        <a:t> 초</a:t>
                      </a:r>
                      <a:endParaRPr lang="ko-KR" altLang="en-US" b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2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상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95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주문</a:t>
                      </a:r>
                      <a:endParaRPr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200" u="none" strike="noStrike" cap="none"/>
                        <a:t>- </a:t>
                      </a:r>
                      <a:r>
                        <a:rPr lang="ko-KR" sz="1200" u="none" strike="noStrike" cap="none"/>
                        <a:t>주문가능 품목 (안주 및 주류, 음료 주문)</a:t>
                      </a:r>
                      <a:r>
                        <a:rPr lang="en-US" altLang="ko-KR" sz="1200" u="none" strike="noStrike" cap="none"/>
                        <a:t> </a:t>
                      </a:r>
                      <a:r>
                        <a:rPr lang="ko-KR" altLang="en-US" sz="1200" u="none" strike="noStrike" cap="none"/>
                        <a:t>클릭시 장바구니에 저장</a:t>
                      </a:r>
                      <a:endParaRPr lang="en-US" altLang="ko-KR"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lang="en-US"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u="none" strike="noStrike" cap="none"/>
                        <a:t>장바구니</a:t>
                      </a:r>
                      <a:endParaRPr lang="en-US" altLang="ko-KR"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strike="noStrike" cap="none"/>
                        <a:t>- </a:t>
                      </a:r>
                      <a:r>
                        <a:rPr lang="ko-KR" altLang="en-US" sz="1200" u="none" strike="noStrike" cap="none"/>
                        <a:t>음식 장바구니에서 수량조절 및 결제</a:t>
                      </a:r>
                      <a:r>
                        <a:rPr lang="en-US" altLang="ko-KR" sz="1200" u="none" strike="noStrike" cap="none"/>
                        <a:t>, </a:t>
                      </a:r>
                      <a:r>
                        <a:rPr lang="ko-KR" altLang="en-US" sz="1200" u="none" strike="noStrike" cap="none"/>
                        <a:t>선물하기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3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상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41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직원 호출</a:t>
                      </a:r>
                      <a:endParaRPr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- 벨 누르기 버튼(팝업창 띄우기)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4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하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778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/>
                        <a:t>쪽지함</a:t>
                      </a:r>
                      <a:endParaRPr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u="none" strike="noStrike" cap="none"/>
                        <a:t>- </a:t>
                      </a:r>
                      <a:r>
                        <a:rPr lang="ko-KR" sz="1200" u="none" strike="noStrike" cap="none"/>
                        <a:t>테이블 간 </a:t>
                      </a:r>
                      <a:r>
                        <a:rPr lang="ko-KR" altLang="en-US" sz="1200"/>
                        <a:t>쪽지</a:t>
                      </a:r>
                      <a:r>
                        <a:rPr lang="ko-KR" sz="1200"/>
                        <a:t> 전송 가능</a:t>
                      </a:r>
                      <a:endParaRPr lang="en-US" altLang="ko-KR" sz="1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/>
                        <a:t>- </a:t>
                      </a:r>
                      <a:r>
                        <a:rPr lang="ko-KR" altLang="en-US" sz="1200"/>
                        <a:t>보낸 쪽지 및 받은 쪽지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합석 요청 내역 확인 가능</a:t>
                      </a:r>
                      <a:endParaRPr sz="120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상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71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966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합석</a:t>
                      </a:r>
                      <a:r>
                        <a:rPr lang="en-US" altLang="ko-KR" sz="1200" b="1" u="none" strike="noStrike" cap="none"/>
                        <a:t>(</a:t>
                      </a:r>
                      <a:r>
                        <a:rPr lang="ko-KR" altLang="en-US" sz="1200" b="1" u="none" strike="noStrike" cap="none"/>
                        <a:t>짝 둘러보기</a:t>
                      </a:r>
                      <a:r>
                        <a:rPr lang="en-US" altLang="ko-KR" sz="1200" b="1" u="none" strike="noStrike" cap="none"/>
                        <a:t>)</a:t>
                      </a:r>
                      <a:endParaRPr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- 테이블 </a:t>
                      </a:r>
                      <a:r>
                        <a:rPr lang="ko-KR" altLang="en-US" sz="1200" u="none" strike="noStrike" cap="none"/>
                        <a:t>선택 후 합석 요청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- 합석 신청 시 상대가 수락 혹은 거절</a:t>
                      </a:r>
                      <a:endParaRPr sz="120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6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중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05B8DA5-8F2A-49EB-BA88-5FAC63BD214F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5CB88C-3F10-4D2E-8B45-CB5B61829C5B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4623284-DE08-499C-83C9-5CA9CE790765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21F093-8E32-4233-8768-E1804A54DA8B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4DBB8E8-B947-43DE-9D18-1B558A9C11EE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06363D-39E5-4F43-8C0D-8E74C313D7A5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2FF1464-A700-4565-BC7B-DC98C4B54D4A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92665C-2F3B-426E-A5A5-BC45455B8332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459ED7-1AA8-431D-8DA8-61602EF4C5F7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EE41E5-92D3-4B97-9410-1408CD064E3D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6458992-8A18-4496-8422-B18EC98F89FD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A2F5A6-4AEE-4D56-A677-AC3857CF5AAC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90D662-D348-4A47-8215-C6C9D0A7273D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65F7D79-FD32-4CAB-89B8-5A03C74A986A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98EF5D8-89CA-441D-B4B4-C03F34750CF5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2EFACE-A928-46F7-9968-320865C0F167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0B0E00-FE2E-43D4-ABC7-4649E3144A6E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BB07859-A589-4DBA-8ABB-5466BFA8ABD7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D5480-810A-4E75-886D-FD5058BAD5D3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276467-685E-48AB-BED9-26A7F440EA9D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2A6CF96-D72D-4DA1-9CC1-E36B07D9EB72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48132-D36F-409D-9F1E-7CF05F22CB84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4523683-7CB6-4D9C-95D6-3A81CC3FFA56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904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3826060" y="1662186"/>
            <a:ext cx="4057519" cy="2652119"/>
            <a:chOff x="4306857" y="1662186"/>
            <a:chExt cx="4648290" cy="26521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306857" y="3682538"/>
              <a:ext cx="978347" cy="6317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5285204" y="1662186"/>
              <a:ext cx="3669943" cy="2336236"/>
            </a:xfrm>
            <a:prstGeom prst="bentConnector3">
              <a:avLst>
                <a:gd name="adj1" fmla="val 7153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883580" y="1304998"/>
            <a:ext cx="3322594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버튼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클릭시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신규주문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040" y="2205147"/>
            <a:ext cx="4945675" cy="38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7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3826060" y="1662186"/>
            <a:ext cx="4057519" cy="2652119"/>
            <a:chOff x="4306857" y="1662186"/>
            <a:chExt cx="4648290" cy="265211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306857" y="3682538"/>
              <a:ext cx="978347" cy="6317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5285204" y="1662186"/>
              <a:ext cx="3669943" cy="2336236"/>
            </a:xfrm>
            <a:prstGeom prst="bentConnector3">
              <a:avLst>
                <a:gd name="adj1" fmla="val 7127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883580" y="1304998"/>
            <a:ext cx="3322594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버튼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클릭시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수량 추가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983" y="2297154"/>
            <a:ext cx="4891788" cy="20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61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57201" y="1662186"/>
            <a:ext cx="8149918" cy="4580672"/>
            <a:chOff x="447494" y="1662186"/>
            <a:chExt cx="9336541" cy="45806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47494" y="5162204"/>
              <a:ext cx="3894928" cy="1080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4342422" y="1662186"/>
              <a:ext cx="5441613" cy="4040345"/>
            </a:xfrm>
            <a:prstGeom prst="bentConnector3">
              <a:avLst>
                <a:gd name="adj1" fmla="val 647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07119" y="1304998"/>
            <a:ext cx="1875517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기능버튼 추가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11" y="2261794"/>
            <a:ext cx="5049131" cy="22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0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73826" y="1662186"/>
            <a:ext cx="8133293" cy="4065283"/>
            <a:chOff x="466540" y="1662186"/>
            <a:chExt cx="9317495" cy="4065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66540" y="5178829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304569" y="1662186"/>
              <a:ext cx="8479466" cy="3790963"/>
            </a:xfrm>
            <a:prstGeom prst="bentConnector3">
              <a:avLst>
                <a:gd name="adj1" fmla="val 7729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07119" y="1304998"/>
            <a:ext cx="1875517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전체취소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버튼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32" y="2178425"/>
            <a:ext cx="5010091" cy="1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47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130534" y="1662186"/>
            <a:ext cx="7476585" cy="4065283"/>
            <a:chOff x="1218860" y="1662186"/>
            <a:chExt cx="8565175" cy="4065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218860" y="5178829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2056889" y="1662186"/>
              <a:ext cx="7727146" cy="3790963"/>
            </a:xfrm>
            <a:prstGeom prst="bentConnector3">
              <a:avLst>
                <a:gd name="adj1" fmla="val 7538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07119" y="1304998"/>
            <a:ext cx="1875517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선택취소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버튼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293" y="2252115"/>
            <a:ext cx="4977169" cy="16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0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795549" y="1662186"/>
            <a:ext cx="5921902" cy="4065283"/>
            <a:chOff x="1980705" y="1662186"/>
            <a:chExt cx="6784128" cy="4065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980705" y="5178829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2818734" y="1662186"/>
              <a:ext cx="5946099" cy="3790963"/>
            </a:xfrm>
            <a:prstGeom prst="bentConnector3">
              <a:avLst>
                <a:gd name="adj1" fmla="val 89879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수량변경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버튼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키패드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활성화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29" y="2096551"/>
            <a:ext cx="4034098" cy="46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1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7" y="1910320"/>
            <a:ext cx="6500105" cy="44505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824029" y="1662186"/>
            <a:ext cx="4080346" cy="3853412"/>
            <a:chOff x="5450130" y="1662186"/>
            <a:chExt cx="4674442" cy="38534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5450130" y="4973192"/>
              <a:ext cx="631984" cy="5424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6082114" y="1662186"/>
              <a:ext cx="4042458" cy="3582209"/>
            </a:xfrm>
            <a:prstGeom prst="bentConnector3">
              <a:avLst>
                <a:gd name="adj1" fmla="val 4576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904375" y="1304998"/>
            <a:ext cx="1281004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수량변경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964" y="2145666"/>
            <a:ext cx="4749826" cy="23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4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2444980" y="1662186"/>
            <a:ext cx="6250948" cy="4065283"/>
            <a:chOff x="2724693" y="1662186"/>
            <a:chExt cx="7161083" cy="4065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2724693" y="5178829"/>
              <a:ext cx="1572098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4296791" y="1662186"/>
              <a:ext cx="5588985" cy="379096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695928" y="1304998"/>
            <a:ext cx="1645945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수량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+/-</a:t>
            </a:r>
            <a:endParaRPr lang="en-US" altLang="ko-KR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D7DE534-5726-FB6D-9A0D-5530C792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036" y="2189621"/>
            <a:ext cx="4951268" cy="33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3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44731" y="1662186"/>
            <a:ext cx="7177470" cy="4567510"/>
            <a:chOff x="433209" y="1662186"/>
            <a:chExt cx="8222507" cy="45675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33209" y="5681056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271238" y="1662186"/>
              <a:ext cx="7384477" cy="429319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622201" y="1304998"/>
            <a:ext cx="38453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카드결제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버튼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결제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패널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활성화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172229-7616-9660-43F3-79EE68DC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582" y="2186243"/>
            <a:ext cx="4726131" cy="31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08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카드결제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화면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결제금액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F99FE-9426-3FB8-175D-645EF24C8B97}"/>
              </a:ext>
            </a:extLst>
          </p:cNvPr>
          <p:cNvSpPr/>
          <p:nvPr/>
        </p:nvSpPr>
        <p:spPr>
          <a:xfrm>
            <a:off x="4020936" y="3126624"/>
            <a:ext cx="2489315" cy="73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0834ADC-D093-A489-5C6B-1D162336596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518910" y="1670845"/>
            <a:ext cx="1198541" cy="180803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CED9E2F-0B27-5104-CA6B-3CFC9318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877" y="2188187"/>
            <a:ext cx="4639540" cy="2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FD15C-5EAC-42BA-B4C2-A5D8482A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1-3 </a:t>
            </a:r>
            <a:r>
              <a:rPr lang="ko-KR" altLang="en-US" dirty="0"/>
              <a:t>요구사항</a:t>
            </a:r>
          </a:p>
        </p:txBody>
      </p:sp>
      <p:graphicFrame>
        <p:nvGraphicFramePr>
          <p:cNvPr id="4" name="Google Shape;181;p16">
            <a:extLst>
              <a:ext uri="{FF2B5EF4-FFF2-40B4-BE49-F238E27FC236}">
                <a16:creationId xmlns:a16="http://schemas.microsoft.com/office/drawing/2014/main" id="{6D42D4BB-7DCC-4350-9250-423FE5CCE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586752"/>
              </p:ext>
            </p:extLst>
          </p:nvPr>
        </p:nvGraphicFramePr>
        <p:xfrm>
          <a:off x="465200" y="1207062"/>
          <a:ext cx="11261600" cy="5443586"/>
        </p:xfrm>
        <a:graphic>
          <a:graphicData uri="http://schemas.openxmlformats.org/drawingml/2006/table">
            <a:tbl>
              <a:tblPr firstRow="1" bandRow="1">
                <a:noFill/>
                <a:tableStyleId>{E9D3C90C-E7A0-49D2-915E-5EFCD40C6177}</a:tableStyleId>
              </a:tblPr>
              <a:tblGrid>
                <a:gridCol w="18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유형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종류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우선순위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중요도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851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카운터 포스기 화면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카운터 포스기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/>
                        <a:t>모든 테이블 보기</a:t>
                      </a:r>
                      <a:endParaRPr lang="en-US" altLang="ko-KR" sz="1200" b="1" u="none" strike="noStrike" cap="none"/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="0" u="none" strike="noStrike" cap="none"/>
                        <a:t>테이블 마다 인원</a:t>
                      </a:r>
                      <a:r>
                        <a:rPr lang="en-US" altLang="ko-KR" sz="1200" b="0" u="none" strike="noStrike" cap="none"/>
                        <a:t>/</a:t>
                      </a:r>
                      <a:r>
                        <a:rPr lang="ko-KR" altLang="en-US" sz="1200" b="0" u="none" strike="noStrike" cap="none"/>
                        <a:t>성별 확인 가능</a:t>
                      </a:r>
                      <a:endParaRPr lang="en-US" altLang="ko-KR" sz="1200" b="0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7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상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8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선물</a:t>
                      </a:r>
                      <a:r>
                        <a:rPr lang="ko-KR" sz="1200" u="none" strike="noStrike" cap="none"/>
                        <a:t> 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- 테이블 간 선물 전달 시 카운터로 선물 </a:t>
                      </a:r>
                      <a:r>
                        <a:rPr lang="ko-KR" altLang="en-US" sz="1200" u="none" strike="noStrike" cap="none"/>
                        <a:t>내역</a:t>
                      </a:r>
                      <a:r>
                        <a:rPr lang="en-US" altLang="ko-KR" sz="1200" u="none" strike="noStrike" cap="none"/>
                        <a:t>(</a:t>
                      </a:r>
                      <a:r>
                        <a:rPr lang="ko-KR" altLang="en-US" sz="1200" u="none" strike="noStrike" cap="none"/>
                        <a:t>음식 주문</a:t>
                      </a:r>
                      <a:r>
                        <a:rPr lang="en-US" altLang="ko-KR" sz="1200" u="none" strike="noStrike" cap="none"/>
                        <a:t>)</a:t>
                      </a:r>
                      <a:r>
                        <a:rPr lang="ko-KR" sz="1200" u="none" strike="noStrike" cap="none"/>
                        <a:t> 전달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8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중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081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합석</a:t>
                      </a:r>
                      <a:endParaRPr lang="en-US" altLang="ko-KR"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/>
                        <a:t>- </a:t>
                      </a:r>
                      <a:r>
                        <a:rPr lang="ko-KR" altLang="en-US" sz="1200" b="0" u="none" strike="noStrike" cap="none"/>
                        <a:t>테이블 선택 후 자리이동</a:t>
                      </a:r>
                      <a:endParaRPr sz="1200" b="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- 테이블 합석 시 합석한 테이블</a:t>
                      </a:r>
                      <a:r>
                        <a:rPr lang="en-US" altLang="ko-KR" sz="1200" u="none" strike="noStrike" cap="none"/>
                        <a:t> </a:t>
                      </a:r>
                      <a:r>
                        <a:rPr lang="ko-KR" altLang="en-US" sz="1200" u="none" strike="noStrike" cap="none"/>
                        <a:t>선택 후</a:t>
                      </a:r>
                      <a:r>
                        <a:rPr lang="ko-KR" sz="1200" u="none" strike="noStrike" cap="none"/>
                        <a:t> 인원 추가 / 나머지 한 테이블은 계산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9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상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34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계산</a:t>
                      </a:r>
                      <a:r>
                        <a:rPr lang="ko-KR" sz="1200" u="none" strike="noStrike" cap="none"/>
                        <a:t> 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u="none" strike="noStrike" cap="none"/>
                        <a:t>- </a:t>
                      </a:r>
                      <a:r>
                        <a:rPr lang="ko-KR" sz="1200" u="none" strike="noStrike" cap="none"/>
                        <a:t>카드, </a:t>
                      </a:r>
                      <a:r>
                        <a:rPr lang="ko-KR" altLang="en-US" sz="1200" u="none" strike="noStrike" cap="none"/>
                        <a:t>현금 </a:t>
                      </a:r>
                      <a:r>
                        <a:rPr lang="ko-KR" sz="1200" u="none" strike="noStrike" cap="none"/>
                        <a:t>계산</a:t>
                      </a:r>
                      <a:r>
                        <a:rPr lang="en-US" altLang="ko-KR" sz="1200" u="none" strike="noStrike" cap="none"/>
                        <a:t>, </a:t>
                      </a:r>
                      <a:r>
                        <a:rPr lang="ko-KR" altLang="en-US" sz="1200" u="none" strike="noStrike" cap="none"/>
                        <a:t>분할 계산</a:t>
                      </a:r>
                      <a:endParaRPr lang="en-US" altLang="ko-KR"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u="none" strike="noStrike" cap="none"/>
                        <a:t>- </a:t>
                      </a:r>
                      <a:r>
                        <a:rPr lang="ko-KR" altLang="en-US" sz="1200" u="none" strike="noStrike" cap="none"/>
                        <a:t>주문 전체 취소</a:t>
                      </a:r>
                      <a:r>
                        <a:rPr lang="en-US" altLang="ko-KR" sz="1200" u="none" strike="noStrike" cap="none"/>
                        <a:t>, </a:t>
                      </a:r>
                      <a:r>
                        <a:rPr lang="ko-KR" altLang="en-US" sz="1200" u="none" strike="noStrike" cap="none"/>
                        <a:t>선택 취소</a:t>
                      </a:r>
                      <a:r>
                        <a:rPr lang="en-US" altLang="ko-KR" sz="1200" u="none" strike="noStrike" cap="none"/>
                        <a:t>, </a:t>
                      </a:r>
                      <a:r>
                        <a:rPr lang="ko-KR" altLang="en-US" sz="1200" u="none" strike="noStrike" cap="none"/>
                        <a:t>수량변경 가능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r>
                        <a:rPr lang="ko-KR" sz="1200" b="1"/>
                        <a:t>0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상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34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매출 현황 조회</a:t>
                      </a:r>
                      <a:endParaRPr lang="en-US" altLang="ko-KR" sz="1200" b="1" u="none" strike="noStrike" cap="none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/>
                        <a:t>- </a:t>
                      </a:r>
                      <a:r>
                        <a:rPr lang="ko-KR" altLang="en-US" sz="1200" b="0" u="none" strike="noStrike" cap="none"/>
                        <a:t>매출버튼으로 매출확인</a:t>
                      </a:r>
                      <a:endParaRPr lang="en-US" altLang="ko-KR" sz="1200" b="1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u="none" strike="noStrike" cap="none"/>
                        <a:t>- </a:t>
                      </a:r>
                      <a:r>
                        <a:rPr lang="ko-KR" altLang="en-US" sz="1200" b="0" u="none" strike="noStrike" cap="none"/>
                        <a:t>팔린 메뉴</a:t>
                      </a:r>
                      <a:r>
                        <a:rPr lang="en-US" altLang="ko-KR" sz="1200" b="0" u="none" strike="noStrike" cap="none"/>
                        <a:t>, </a:t>
                      </a:r>
                      <a:r>
                        <a:rPr lang="ko-KR" altLang="en-US" sz="1200" b="0" u="none" strike="noStrike" cap="none"/>
                        <a:t>가격</a:t>
                      </a:r>
                      <a:r>
                        <a:rPr lang="en-US" altLang="ko-KR" sz="1200" b="0" u="none" strike="noStrike" cap="none"/>
                        <a:t>, </a:t>
                      </a:r>
                      <a:r>
                        <a:rPr lang="ko-KR" altLang="en-US" sz="1200" b="0" u="none" strike="noStrike" cap="none"/>
                        <a:t>판매량으로 매출 확인 가능</a:t>
                      </a:r>
                      <a:endParaRPr lang="en-US" altLang="ko-KR" sz="1200" b="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u="none" strike="noStrike" cap="none"/>
                        <a:t>- </a:t>
                      </a:r>
                      <a:r>
                        <a:rPr lang="ko-KR" altLang="en-US" sz="1200" b="0" u="none" strike="noStrike" cap="none"/>
                        <a:t>매출 탭에서 재고량도 확인 가능</a:t>
                      </a:r>
                      <a:endParaRPr sz="1200" b="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1</a:t>
                      </a:r>
                      <a:r>
                        <a:rPr lang="ko-KR" sz="1200" b="1"/>
                        <a:t>1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상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CE1421F-014A-4F66-B3B6-E6374A88FA7A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4A5F364-0D8D-441C-A665-CDFAEC6E6E5F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E9BCBF9-A42E-4E42-AEB7-486297B801D1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439F21-F46D-405D-9FB6-97B269A475BA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CE3387C-A595-493F-9578-32624536419F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664BFE-E520-4B6E-8FFF-CB83A8D0564D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CD97F9C-F960-44C5-8872-B21650148F30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BC575A-457A-4E4E-A220-5FF4C0484DDE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0BAFA7F-F949-4338-8960-B2340681BDFC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2C58C5-2232-47EB-B03E-F1698ABFE06F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1D7630C-6DD6-4B1D-94E2-4FA5985BC651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D19C36E-5646-4C1D-9ED2-100E3582E574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BBE2FC-BB01-47F0-9BC8-0600F2C3CC82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AEF25CA-6CC5-4649-BAE0-D526A61CB0EC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A41AED8-FCD8-4AD9-9BE6-A5656A384772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218B97-FBB5-489F-A97B-BDDA14CE471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4EF8C2-DB4A-4E19-9ED8-3ECFE1FEBA46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BB254D8-6B32-4AA3-B72C-C650EC397698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19F49F-2A5D-48ED-B3B7-274DEBF55671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8D5EE52-F033-4756-BA57-4047118BD0DB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934517-D515-4275-AA6D-F417082F89D0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B81475-DB55-44DA-ACD3-68A4BD79D177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4F19D49-9203-4555-97C4-F51539CC1132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48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카드결제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화면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결제금액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F99FE-9426-3FB8-175D-645EF24C8B97}"/>
              </a:ext>
            </a:extLst>
          </p:cNvPr>
          <p:cNvSpPr/>
          <p:nvPr/>
        </p:nvSpPr>
        <p:spPr>
          <a:xfrm>
            <a:off x="4315345" y="3888624"/>
            <a:ext cx="1891838" cy="297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0834ADC-D093-A489-5C6B-1D162336596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5842" y="1670845"/>
            <a:ext cx="1501609" cy="238819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90BCC17-60F1-2AF0-E690-AFBFC924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196" y="2226993"/>
            <a:ext cx="4604904" cy="19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51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765201" y="1304998"/>
            <a:ext cx="1550695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승인버튼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(1)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F99FE-9426-3FB8-175D-645EF24C8B97}"/>
              </a:ext>
            </a:extLst>
          </p:cNvPr>
          <p:cNvSpPr/>
          <p:nvPr/>
        </p:nvSpPr>
        <p:spPr>
          <a:xfrm>
            <a:off x="4843549" y="5681055"/>
            <a:ext cx="792134" cy="41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C4A98C0-C45F-DB4D-D795-705B7A26C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27" y="2161131"/>
            <a:ext cx="4830040" cy="2232669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5406689-8296-D4AD-88B2-62C997D0B499}"/>
              </a:ext>
            </a:extLst>
          </p:cNvPr>
          <p:cNvCxnSpPr>
            <a:cxnSpLocks/>
          </p:cNvCxnSpPr>
          <p:nvPr/>
        </p:nvCxnSpPr>
        <p:spPr>
          <a:xfrm flipV="1">
            <a:off x="5644342" y="1705481"/>
            <a:ext cx="3120859" cy="418928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91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F7057C1-F02B-B563-B632-BFD1C09C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968" y="2213840"/>
            <a:ext cx="4847359" cy="25255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765201" y="1304998"/>
            <a:ext cx="1550695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승인버튼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(2)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F99FE-9426-3FB8-175D-645EF24C8B97}"/>
              </a:ext>
            </a:extLst>
          </p:cNvPr>
          <p:cNvSpPr/>
          <p:nvPr/>
        </p:nvSpPr>
        <p:spPr>
          <a:xfrm>
            <a:off x="4843549" y="5681055"/>
            <a:ext cx="792134" cy="41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5406689-8296-D4AD-88B2-62C997D0B499}"/>
              </a:ext>
            </a:extLst>
          </p:cNvPr>
          <p:cNvCxnSpPr>
            <a:cxnSpLocks/>
          </p:cNvCxnSpPr>
          <p:nvPr/>
        </p:nvCxnSpPr>
        <p:spPr>
          <a:xfrm flipV="1">
            <a:off x="5644342" y="1705481"/>
            <a:ext cx="3120859" cy="418928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12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3E8948F-1C52-0160-6B9F-710C5A1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672" y="2191361"/>
            <a:ext cx="4933950" cy="3557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765201" y="1304998"/>
            <a:ext cx="1550695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승인버튼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(3)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F99FE-9426-3FB8-175D-645EF24C8B97}"/>
              </a:ext>
            </a:extLst>
          </p:cNvPr>
          <p:cNvSpPr/>
          <p:nvPr/>
        </p:nvSpPr>
        <p:spPr>
          <a:xfrm>
            <a:off x="4843549" y="5681055"/>
            <a:ext cx="792134" cy="41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5406689-8296-D4AD-88B2-62C997D0B499}"/>
              </a:ext>
            </a:extLst>
          </p:cNvPr>
          <p:cNvCxnSpPr>
            <a:cxnSpLocks/>
          </p:cNvCxnSpPr>
          <p:nvPr/>
        </p:nvCxnSpPr>
        <p:spPr>
          <a:xfrm flipV="1">
            <a:off x="5644342" y="1705481"/>
            <a:ext cx="3120859" cy="418928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39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078307-1082-6135-FD59-857F0B0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559" y="2204101"/>
            <a:ext cx="4674177" cy="1990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765201" y="1304998"/>
            <a:ext cx="1550695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승인버튼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(4)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F99FE-9426-3FB8-175D-645EF24C8B97}"/>
              </a:ext>
            </a:extLst>
          </p:cNvPr>
          <p:cNvSpPr/>
          <p:nvPr/>
        </p:nvSpPr>
        <p:spPr>
          <a:xfrm>
            <a:off x="4843549" y="5681055"/>
            <a:ext cx="792134" cy="41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5406689-8296-D4AD-88B2-62C997D0B499}"/>
              </a:ext>
            </a:extLst>
          </p:cNvPr>
          <p:cNvCxnSpPr>
            <a:cxnSpLocks/>
          </p:cNvCxnSpPr>
          <p:nvPr/>
        </p:nvCxnSpPr>
        <p:spPr>
          <a:xfrm flipV="1">
            <a:off x="5644342" y="1705481"/>
            <a:ext cx="3120859" cy="418928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72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1760913" y="1662186"/>
            <a:ext cx="5956538" cy="4558851"/>
            <a:chOff x="1941026" y="1662186"/>
            <a:chExt cx="6823807" cy="45588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941026" y="5672397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2779055" y="1662186"/>
              <a:ext cx="5985778" cy="42845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/>
                <a:ea typeface="제주고딕"/>
              </a:rPr>
              <a:t>자리이동 버튼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테이블배치도</a:t>
            </a:r>
            <a:r>
              <a:rPr lang="ko-KR" altLang="en-US" sz="2000" dirty="0">
                <a:solidFill>
                  <a:schemeClr val="tx1"/>
                </a:solidFill>
                <a:latin typeface="제주고딕"/>
                <a:ea typeface="제주고딕"/>
              </a:rPr>
              <a:t> 활성화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제주고딕"/>
              <a:ea typeface="제주고딕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B45902-1DB4-40E0-7525-72A920C9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04" y="2108708"/>
            <a:ext cx="4786745" cy="17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9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2444981" y="1662186"/>
            <a:ext cx="5272470" cy="4558851"/>
            <a:chOff x="2724694" y="1662186"/>
            <a:chExt cx="6040139" cy="45588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2724694" y="5672397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3562723" y="1662186"/>
              <a:ext cx="5202110" cy="42845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/>
                <a:ea typeface="제주고딕"/>
              </a:rPr>
              <a:t>인원변경 버튼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제주고딕"/>
                <a:ea typeface="제주고딕"/>
              </a:rPr>
              <a:t>변경창</a:t>
            </a:r>
            <a:r>
              <a:rPr lang="ko-KR" altLang="en-US" sz="2000" dirty="0">
                <a:solidFill>
                  <a:schemeClr val="tx1"/>
                </a:solidFill>
                <a:latin typeface="제주고딕"/>
                <a:ea typeface="제주고딕"/>
              </a:rPr>
              <a:t> 활성화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제주고딕"/>
              <a:ea typeface="제주고딕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84105BF-0EA6-A4A6-A0D7-84146C3A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273988"/>
            <a:ext cx="4622222" cy="10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72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514087" y="1304998"/>
            <a:ext cx="2061581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/>
                <a:ea typeface="제주고딕"/>
              </a:rPr>
              <a:t>인원변경 버튼</a:t>
            </a:r>
            <a:endParaRPr lang="en-US" altLang="ko-KR" sz="2000" dirty="0">
              <a:solidFill>
                <a:schemeClr val="tx1"/>
              </a:solidFill>
              <a:latin typeface="제주고딕"/>
              <a:ea typeface="제주고딕"/>
            </a:endParaRP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2A5A8E57-06E6-CA7E-1189-597878C4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23" y="2911413"/>
            <a:ext cx="2743200" cy="2645764"/>
          </a:xfrm>
          <a:prstGeom prst="rect">
            <a:avLst/>
          </a:prstGeom>
        </p:spPr>
      </p:pic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4107526" y="1662186"/>
            <a:ext cx="4406560" cy="3000215"/>
            <a:chOff x="4629305" y="1662186"/>
            <a:chExt cx="5048153" cy="3000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4629305" y="4001192"/>
              <a:ext cx="867789" cy="661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5497094" y="1662186"/>
              <a:ext cx="4180364" cy="26696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0C536B2-556F-3E7C-8757-26DA5D96F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59" y="2192685"/>
            <a:ext cx="5063836" cy="35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80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091B44-30A3-4480-9246-4392D8943627}"/>
              </a:ext>
            </a:extLst>
          </p:cNvPr>
          <p:cNvGrpSpPr/>
          <p:nvPr/>
        </p:nvGrpSpPr>
        <p:grpSpPr>
          <a:xfrm>
            <a:off x="3094413" y="1662186"/>
            <a:ext cx="5497606" cy="4567510"/>
            <a:chOff x="3468683" y="1662186"/>
            <a:chExt cx="6298055" cy="45675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3468683" y="5681056"/>
              <a:ext cx="838029" cy="548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4306712" y="1662186"/>
              <a:ext cx="5460026" cy="429319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8592019" y="1304998"/>
            <a:ext cx="1905717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주문하기</a:t>
            </a:r>
            <a:r>
              <a:rPr lang="en-US" altLang="ko-KR" sz="2000" dirty="0">
                <a:solidFill>
                  <a:schemeClr val="tx1"/>
                </a:solidFill>
                <a:latin typeface="제주고딕"/>
                <a:ea typeface="제주고딕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제주고딕"/>
                <a:ea typeface="제주고딕"/>
              </a:rPr>
              <a:t>버튼</a:t>
            </a:r>
            <a:endParaRPr lang="en-US" altLang="ko-KR" sz="2000" dirty="0" err="1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C9603E3-5886-8CD6-946E-186E0055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582" y="2163289"/>
            <a:ext cx="4682836" cy="2851809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DF3F0C6-4DFD-2BAC-912C-5995F4C01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582" y="5015346"/>
            <a:ext cx="4682836" cy="17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2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" y="1902903"/>
            <a:ext cx="6512209" cy="44694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주문하기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수량변경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버튼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키패드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활성화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29" y="2096551"/>
            <a:ext cx="4034098" cy="4684759"/>
          </a:xfrm>
          <a:prstGeom prst="rect">
            <a:avLst/>
          </a:prstGeom>
        </p:spPr>
      </p:pic>
      <p:pic>
        <p:nvPicPr>
          <p:cNvPr id="2" name="그림 6">
            <a:extLst>
              <a:ext uri="{FF2B5EF4-FFF2-40B4-BE49-F238E27FC236}">
                <a16:creationId xmlns:a16="http://schemas.microsoft.com/office/drawing/2014/main" id="{8F689CF9-DE69-0EA5-EBF2-16CC8E998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15728" r="168" b="-285"/>
          <a:stretch/>
        </p:blipFill>
        <p:spPr>
          <a:xfrm>
            <a:off x="3832514" y="2608879"/>
            <a:ext cx="3001610" cy="37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5582F-6BDD-4CD0-A292-A95504F8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1-3 </a:t>
            </a:r>
            <a:r>
              <a:rPr lang="ko-KR" altLang="en-US" dirty="0"/>
              <a:t>요구사항</a:t>
            </a:r>
          </a:p>
        </p:txBody>
      </p:sp>
      <p:graphicFrame>
        <p:nvGraphicFramePr>
          <p:cNvPr id="4" name="Google Shape;197;p17">
            <a:extLst>
              <a:ext uri="{FF2B5EF4-FFF2-40B4-BE49-F238E27FC236}">
                <a16:creationId xmlns:a16="http://schemas.microsoft.com/office/drawing/2014/main" id="{262B3F65-977D-4350-8086-6C1C64516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477710"/>
              </p:ext>
            </p:extLst>
          </p:nvPr>
        </p:nvGraphicFramePr>
        <p:xfrm>
          <a:off x="465200" y="1226114"/>
          <a:ext cx="11261600" cy="2698579"/>
        </p:xfrm>
        <a:graphic>
          <a:graphicData uri="http://schemas.openxmlformats.org/drawingml/2006/table">
            <a:tbl>
              <a:tblPr firstRow="1" bandRow="1">
                <a:noFill/>
                <a:tableStyleId>{E9D3C90C-E7A0-49D2-915E-5EFCD40C6177}</a:tableStyleId>
              </a:tblPr>
              <a:tblGrid>
                <a:gridCol w="18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유형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종류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우선순위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중요도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9A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8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주방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주방 주문 화면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주문 내역 수신</a:t>
                      </a:r>
                      <a:endParaRPr sz="12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- (메뉴, 테이블 번호, 주문 시간 수신)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12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하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825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주문 변경 수신</a:t>
                      </a:r>
                      <a:endParaRPr sz="12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- </a:t>
                      </a:r>
                      <a:r>
                        <a:rPr lang="ko-KR" sz="1200" dirty="0"/>
                        <a:t>취소 및 변경 시 내용 수신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13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/>
                        <a:t>하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825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조리 완료 송신</a:t>
                      </a:r>
                      <a:endParaRPr lang="en-US" altLang="ko-KR" sz="12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/>
                        <a:t>- </a:t>
                      </a:r>
                      <a:r>
                        <a:rPr lang="ko-KR" altLang="en-US" sz="1200" u="none" strike="noStrike" cap="none" dirty="0"/>
                        <a:t>주문번호</a:t>
                      </a:r>
                      <a:r>
                        <a:rPr lang="en-US" altLang="ko-KR" sz="1200" u="none" strike="noStrike" cap="none" dirty="0"/>
                        <a:t>, </a:t>
                      </a:r>
                      <a:r>
                        <a:rPr lang="ko-KR" altLang="en-US" sz="1200" u="none" strike="noStrike" cap="none" dirty="0"/>
                        <a:t>테이블 번호 </a:t>
                      </a:r>
                      <a:r>
                        <a:rPr lang="ko-KR" altLang="en-US" sz="1200" dirty="0"/>
                        <a:t>카운터에 송신</a:t>
                      </a:r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/>
                        <a:t>14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하</a:t>
                      </a:r>
                      <a:endParaRPr b="1" dirty="0"/>
                    </a:p>
                  </a:txBody>
                  <a:tcPr marL="91450" marR="91450" marT="45725" marB="45725" anchor="ctr"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7806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8AD148-02E5-4C58-9F9D-2AA58AB91EE2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1228A9A-6DB6-4C67-88B6-221914910668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63FD136-C11C-4514-B8F0-AC7DFCC1E943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0931AB9-BC27-424A-A560-CEEEB707C5FA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7A5DABF-C11C-42FD-A64F-3DF8971C4F41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999A2A5-A242-40EC-97DA-7751C1E03050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A6B16FF-FBD7-472C-AE8D-4D97337605CA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EE1808-E076-43D6-BC41-DE61A5A1C0C7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6AA7A6B-0147-43DB-A229-BE7EF7443FE6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452E2D-03E5-4EF8-B7F3-7AE53AAF07E9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21AC502-8997-4BA0-8645-8CDBA835555F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CF0EEC-09C2-4639-A14C-3DB18B0DDB34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C366147-AB55-48EB-BEF8-0258C4A4D04C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6F2DBEB-5676-4C87-9DF1-AD18338CB6EA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9FCBCA8-925C-4444-B264-698A31AD7155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8DBDB8-BC9B-4837-BB22-FD74B94B9BE1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4EA1C08-EAE2-4905-8805-E6BF6DEC9865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6BDD780-A182-4079-9CEC-2CAC5DC645E7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93035A-EA98-4650-99BC-78AF752624EE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4F084A0-94CD-4F50-AC58-173A7C085D47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012E608-105A-4C96-9080-E36658C08C7A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827565-3D0D-4292-8A3E-BB980AA3A1E2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1FA67D4-EE5B-424B-9D47-BECF64DA1D7C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319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매출현황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304998"/>
            <a:ext cx="3654853" cy="714376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매출현황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확인창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 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210DB5-4BEF-9A6E-CD17-AEDD1B9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5" y="2354834"/>
            <a:ext cx="3053432" cy="31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C5EF8-B6CE-C7B5-02A9-B603085D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89" y="2354834"/>
            <a:ext cx="3046030" cy="31012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176E44-76EB-5D02-DAA6-18B529856133}"/>
              </a:ext>
            </a:extLst>
          </p:cNvPr>
          <p:cNvSpPr txBox="1"/>
          <p:nvPr/>
        </p:nvSpPr>
        <p:spPr>
          <a:xfrm>
            <a:off x="1495975" y="5722735"/>
            <a:ext cx="418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매출현황 버튼 클릭 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일별매출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월별매출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나가기 버튼이 있는 매출창으로 전환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B49E13-F7C3-A02B-D6F4-CDCA5D78DC00}"/>
              </a:ext>
            </a:extLst>
          </p:cNvPr>
          <p:cNvGrpSpPr/>
          <p:nvPr/>
        </p:nvGrpSpPr>
        <p:grpSpPr>
          <a:xfrm>
            <a:off x="2333899" y="2354834"/>
            <a:ext cx="2967105" cy="2174533"/>
            <a:chOff x="5075555" y="872721"/>
            <a:chExt cx="3399113" cy="207134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1F7482-8B9C-FEAA-346F-9EE08DF0EA4E}"/>
                </a:ext>
              </a:extLst>
            </p:cNvPr>
            <p:cNvSpPr/>
            <p:nvPr/>
          </p:nvSpPr>
          <p:spPr>
            <a:xfrm>
              <a:off x="5075555" y="2503543"/>
              <a:ext cx="1077466" cy="4405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EE6E4FB-F2E6-2CAE-AC80-12EDE2B9A49C}"/>
                </a:ext>
              </a:extLst>
            </p:cNvPr>
            <p:cNvCxnSpPr>
              <a:cxnSpLocks/>
              <a:stCxn id="16" idx="0"/>
              <a:endCxn id="7" idx="0"/>
            </p:cNvCxnSpPr>
            <p:nvPr/>
          </p:nvCxnSpPr>
          <p:spPr>
            <a:xfrm rot="5400000" flipH="1" flipV="1">
              <a:off x="6229067" y="257942"/>
              <a:ext cx="1630822" cy="2860380"/>
            </a:xfrm>
            <a:prstGeom prst="bentConnector3">
              <a:avLst>
                <a:gd name="adj1" fmla="val 113352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88D4B60-A054-DA7E-A892-614057AD1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51" y="2321710"/>
            <a:ext cx="3731521" cy="39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94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 화면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CA813-F0CD-4202-9FCB-B00ABBE9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89" y="2019374"/>
            <a:ext cx="3648584" cy="372479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3972598" y="1464301"/>
            <a:ext cx="3744853" cy="2438654"/>
            <a:chOff x="4474731" y="-5271566"/>
            <a:chExt cx="6298056" cy="917452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4474731" y="2119878"/>
              <a:ext cx="1586658" cy="17830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6061389" y="-5271566"/>
              <a:ext cx="4711398" cy="828298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7FEE744-0D02-496A-9E1C-19F1AD08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29" y="1968018"/>
            <a:ext cx="4789096" cy="31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67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8799FD-26FD-4CBF-BE9E-AC3499D8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3" y="1896858"/>
            <a:ext cx="5458960" cy="47574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882127" y="1167876"/>
            <a:ext cx="280141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 오늘의 매출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716613" y="1464301"/>
            <a:ext cx="7000838" cy="1423754"/>
            <a:chOff x="-1001152" y="-5271566"/>
            <a:chExt cx="11773939" cy="53563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-1001152" y="-3644229"/>
              <a:ext cx="9180824" cy="3729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8179672" y="-5271566"/>
              <a:ext cx="2593115" cy="34918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B0EA886-B9C0-4DC6-9DAB-CF5ACF4C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124" y="1896858"/>
            <a:ext cx="4279508" cy="43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2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D47B085-EEA4-2AFC-F4B0-099A1484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4" y="1896858"/>
            <a:ext cx="4957183" cy="43485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882127" y="1167876"/>
            <a:ext cx="280141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 오늘의 매출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716614" y="1464301"/>
            <a:ext cx="7000837" cy="3207288"/>
            <a:chOff x="-1001150" y="-5271566"/>
            <a:chExt cx="11773937" cy="1206621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-1001150" y="-3644229"/>
              <a:ext cx="4169594" cy="104388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3168444" y="-5271566"/>
              <a:ext cx="7604343" cy="68467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A63C72-B11B-48B4-82B9-08E388A9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82" y="1896858"/>
            <a:ext cx="4979405" cy="46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02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AB3EFF8A-CB1C-31E5-6978-03C219FA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05" y="2004211"/>
            <a:ext cx="4957183" cy="43485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882127" y="1167876"/>
            <a:ext cx="280141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 오늘의 매출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950614" y="1464301"/>
            <a:ext cx="6766837" cy="4927446"/>
            <a:chOff x="-607611" y="-5271566"/>
            <a:chExt cx="11380398" cy="1853766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-607611" y="50716"/>
              <a:ext cx="8450446" cy="132153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7842835" y="-5271566"/>
              <a:ext cx="2929952" cy="119299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29E398C-D999-42BA-A821-85BF32DB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01" y="2127322"/>
            <a:ext cx="5105273" cy="42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6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72C851B-3B86-E0C1-5894-CC225D34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95" y="1943625"/>
            <a:ext cx="4957183" cy="43485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882127" y="1167876"/>
            <a:ext cx="280141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 오늘의 매출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3440317" y="1464301"/>
            <a:ext cx="4277134" cy="4350573"/>
            <a:chOff x="3579546" y="-5271566"/>
            <a:chExt cx="7193241" cy="163674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3579546" y="1072528"/>
              <a:ext cx="3366431" cy="10023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6945977" y="-5271566"/>
              <a:ext cx="3826810" cy="1135574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76ED40-C800-4479-BF0A-C9F04C53A7B0}"/>
              </a:ext>
            </a:extLst>
          </p:cNvPr>
          <p:cNvGrpSpPr/>
          <p:nvPr/>
        </p:nvGrpSpPr>
        <p:grpSpPr>
          <a:xfrm>
            <a:off x="7340603" y="1891782"/>
            <a:ext cx="4424495" cy="4658943"/>
            <a:chOff x="7340603" y="1891782"/>
            <a:chExt cx="4424495" cy="46589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595FA7-41B7-455B-8A58-2892679B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0603" y="1891782"/>
              <a:ext cx="4424495" cy="322502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65C2624-DEA6-4E0F-929A-3BDF0E82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603" y="5108667"/>
              <a:ext cx="4424495" cy="1442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2752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4D510B-3717-412E-BADC-4445B746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0" y="2008172"/>
            <a:ext cx="3658111" cy="3724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EE744-0D02-496A-9E1C-19F1AD08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29" y="1968018"/>
            <a:ext cx="4789096" cy="31787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439843" y="1112796"/>
            <a:ext cx="4111267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테이블 남아 있을 시 영업마감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테이블 남아 있을 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2236206" y="3286408"/>
            <a:ext cx="5794218" cy="1149790"/>
            <a:chOff x="1554484" y="1583429"/>
            <a:chExt cx="9744658" cy="432565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1554484" y="1583429"/>
              <a:ext cx="4232835" cy="4325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87319" y="3746255"/>
              <a:ext cx="5511823" cy="80456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3307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4D3AA0-F78C-4C30-80D9-F2E834FF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9" y="1989379"/>
            <a:ext cx="3639058" cy="3743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EE744-0D02-496A-9E1C-19F1AD08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29" y="1968018"/>
            <a:ext cx="4789096" cy="31787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1439843" y="1112796"/>
            <a:ext cx="4111267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 시작 하지 않고 마감시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1" y="1132790"/>
            <a:ext cx="3654853" cy="663021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영업 마감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E8D67-49BF-475F-AD7A-32F8DF8DE85C}"/>
              </a:ext>
            </a:extLst>
          </p:cNvPr>
          <p:cNvGrpSpPr/>
          <p:nvPr/>
        </p:nvGrpSpPr>
        <p:grpSpPr>
          <a:xfrm>
            <a:off x="2236206" y="3286408"/>
            <a:ext cx="5794218" cy="1149790"/>
            <a:chOff x="1554484" y="1583429"/>
            <a:chExt cx="9744658" cy="432565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B56543-BCDC-4A7F-9C43-FD2F126725F8}"/>
                </a:ext>
              </a:extLst>
            </p:cNvPr>
            <p:cNvSpPr/>
            <p:nvPr/>
          </p:nvSpPr>
          <p:spPr>
            <a:xfrm>
              <a:off x="1554484" y="1583429"/>
              <a:ext cx="4232835" cy="4325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9F35AE8-F4EC-409E-AC13-611EF7B8346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87319" y="3746255"/>
              <a:ext cx="5511823" cy="80456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822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07" y="1937492"/>
            <a:ext cx="4176132" cy="4831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8250884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재고 관리 화면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89135" y="1166769"/>
            <a:ext cx="5298851" cy="5387327"/>
            <a:chOff x="189135" y="1166769"/>
            <a:chExt cx="5298851" cy="5387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73331D-A184-4E00-93DF-A3C01FD49C58}"/>
                </a:ext>
              </a:extLst>
            </p:cNvPr>
            <p:cNvSpPr/>
            <p:nvPr/>
          </p:nvSpPr>
          <p:spPr>
            <a:xfrm>
              <a:off x="1847871" y="1166769"/>
              <a:ext cx="1981378" cy="629042"/>
            </a:xfrm>
            <a:prstGeom prst="rect">
              <a:avLst/>
            </a:prstGeom>
            <a:noFill/>
            <a:ln>
              <a:solidFill>
                <a:srgbClr val="D09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제주고딕" panose="020B0600000101010101" charset="-127"/>
                  <a:ea typeface="제주고딕" panose="020B0600000101010101" charset="-127"/>
                </a:rPr>
                <a:t>재고 관리 화면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35" y="1993247"/>
              <a:ext cx="5298851" cy="45608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90755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89135" y="1166769"/>
            <a:ext cx="5298851" cy="5387327"/>
            <a:chOff x="189135" y="1166769"/>
            <a:chExt cx="5298851" cy="53873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673331D-A184-4E00-93DF-A3C01FD49C58}"/>
                </a:ext>
              </a:extLst>
            </p:cNvPr>
            <p:cNvSpPr/>
            <p:nvPr/>
          </p:nvSpPr>
          <p:spPr>
            <a:xfrm>
              <a:off x="1847871" y="1166769"/>
              <a:ext cx="1981378" cy="629042"/>
            </a:xfrm>
            <a:prstGeom prst="rect">
              <a:avLst/>
            </a:prstGeom>
            <a:noFill/>
            <a:ln>
              <a:solidFill>
                <a:srgbClr val="D09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제주고딕" panose="020B0600000101010101" charset="-127"/>
                  <a:ea typeface="제주고딕" panose="020B0600000101010101" charset="-127"/>
                </a:rPr>
                <a:t>재고 관리 화면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35" y="1993247"/>
              <a:ext cx="5298851" cy="45608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8060755" y="1166769"/>
            <a:ext cx="2332182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카테고리 버튼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48" y="1936120"/>
            <a:ext cx="4600993" cy="456222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412538" y="1481290"/>
            <a:ext cx="5648217" cy="2287821"/>
            <a:chOff x="2412538" y="1481290"/>
            <a:chExt cx="5648217" cy="22878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2412538" y="2783871"/>
              <a:ext cx="2638963" cy="9852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5051501" y="1481290"/>
              <a:ext cx="3009254" cy="17952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84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239750" y="449736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88" y="2779201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</a:rPr>
              <a:t>Injection </a:t>
            </a:r>
            <a:r>
              <a:rPr lang="en-US" altLang="ko-KR" sz="2000" b="0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Master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C3C8C-B953-4AA2-99F5-8DF8E792CA1E}"/>
              </a:ext>
            </a:extLst>
          </p:cNvPr>
          <p:cNvSpPr/>
          <p:nvPr/>
        </p:nvSpPr>
        <p:spPr>
          <a:xfrm>
            <a:off x="0" y="-2"/>
            <a:ext cx="12192000" cy="692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D27F19-0E05-42E0-A2E9-22242C3B2C41}"/>
              </a:ext>
            </a:extLst>
          </p:cNvPr>
          <p:cNvSpPr/>
          <p:nvPr/>
        </p:nvSpPr>
        <p:spPr>
          <a:xfrm>
            <a:off x="2273417" y="3428999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0843D15-FB9C-4B2B-B4C5-8D7F8435BBA1}"/>
              </a:ext>
            </a:extLst>
          </p:cNvPr>
          <p:cNvSpPr/>
          <p:nvPr/>
        </p:nvSpPr>
        <p:spPr>
          <a:xfrm rot="10800000">
            <a:off x="6962862" y="30480"/>
            <a:ext cx="2955721" cy="3429000"/>
          </a:xfrm>
          <a:prstGeom prst="rtTriangle">
            <a:avLst/>
          </a:prstGeom>
          <a:solidFill>
            <a:srgbClr val="0A3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7279ABE-A66A-4FAE-8EFA-AA4A26EA6910}"/>
              </a:ext>
            </a:extLst>
          </p:cNvPr>
          <p:cNvSpPr/>
          <p:nvPr/>
        </p:nvSpPr>
        <p:spPr>
          <a:xfrm flipH="1">
            <a:off x="-215660" y="-2"/>
            <a:ext cx="12159842" cy="692930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2 - 1 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+mj-ea"/>
                <a:ea typeface="+mj-ea"/>
              </a:rPr>
              <a:t>개발정보</a:t>
            </a:r>
            <a:endParaRPr lang="en-US" altLang="ko-KR" sz="2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97597A5-81D3-4BA3-AF6C-F5CACB74090E}"/>
              </a:ext>
            </a:extLst>
          </p:cNvPr>
          <p:cNvSpPr/>
          <p:nvPr/>
        </p:nvSpPr>
        <p:spPr>
          <a:xfrm flipH="1">
            <a:off x="10501046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4D99C6-5C50-4DC2-8E52-A37498A9A5E5}"/>
              </a:ext>
            </a:extLst>
          </p:cNvPr>
          <p:cNvSpPr/>
          <p:nvPr/>
        </p:nvSpPr>
        <p:spPr>
          <a:xfrm flipH="1">
            <a:off x="-1906614" y="0"/>
            <a:ext cx="3381907" cy="6929297"/>
          </a:xfrm>
          <a:prstGeom prst="parallelogram">
            <a:avLst/>
          </a:prstGeom>
          <a:solidFill>
            <a:srgbClr val="E1E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402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89135" y="1166769"/>
            <a:ext cx="5298851" cy="5387327"/>
            <a:chOff x="189135" y="1166769"/>
            <a:chExt cx="5298851" cy="538732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73331D-A184-4E00-93DF-A3C01FD49C58}"/>
                </a:ext>
              </a:extLst>
            </p:cNvPr>
            <p:cNvSpPr/>
            <p:nvPr/>
          </p:nvSpPr>
          <p:spPr>
            <a:xfrm>
              <a:off x="1847871" y="1166769"/>
              <a:ext cx="1981378" cy="629042"/>
            </a:xfrm>
            <a:prstGeom prst="rect">
              <a:avLst/>
            </a:prstGeom>
            <a:noFill/>
            <a:ln>
              <a:solidFill>
                <a:srgbClr val="D09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제주고딕" panose="020B0600000101010101" charset="-127"/>
                  <a:ea typeface="제주고딕" panose="020B0600000101010101" charset="-127"/>
                </a:rPr>
                <a:t>재고 관리 화면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35" y="1993247"/>
              <a:ext cx="5298851" cy="45608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8429304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버튼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79" y="1937492"/>
            <a:ext cx="6017817" cy="35266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2423693" y="3787481"/>
            <a:ext cx="2638963" cy="2390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7">
            <a:extLst>
              <a:ext uri="{FF2B5EF4-FFF2-40B4-BE49-F238E27FC236}">
                <a16:creationId xmlns:a16="http://schemas.microsoft.com/office/drawing/2014/main" id="{51B1A91F-0942-45E2-8B0E-DC78CCD0C30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062656" y="1481290"/>
            <a:ext cx="3366648" cy="3501338"/>
          </a:xfrm>
          <a:prstGeom prst="bentConnector3">
            <a:avLst>
              <a:gd name="adj1" fmla="val 1919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72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89135" y="1166769"/>
            <a:ext cx="5298851" cy="5378539"/>
            <a:chOff x="189135" y="1166769"/>
            <a:chExt cx="5298851" cy="537853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35" y="2002034"/>
              <a:ext cx="5298851" cy="4543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73331D-A184-4E00-93DF-A3C01FD49C58}"/>
                </a:ext>
              </a:extLst>
            </p:cNvPr>
            <p:cNvSpPr/>
            <p:nvPr/>
          </p:nvSpPr>
          <p:spPr>
            <a:xfrm>
              <a:off x="1847871" y="1166769"/>
              <a:ext cx="1981378" cy="629042"/>
            </a:xfrm>
            <a:prstGeom prst="rect">
              <a:avLst/>
            </a:prstGeom>
            <a:noFill/>
            <a:ln>
              <a:solidFill>
                <a:srgbClr val="D09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제주고딕" panose="020B0600000101010101" charset="-127"/>
                  <a:ea typeface="제주고딕" panose="020B0600000101010101" charset="-127"/>
                </a:rPr>
                <a:t>재고 관리 화면</a:t>
              </a:r>
            </a:p>
          </p:txBody>
        </p:sp>
      </p:grp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8060755" y="1166769"/>
            <a:ext cx="2332182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숫자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키패드</a:t>
            </a:r>
            <a:endParaRPr lang="ko-KR" altLang="en-US" sz="2000" dirty="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58" y="2001997"/>
            <a:ext cx="5199442" cy="458458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914437" y="1481290"/>
            <a:ext cx="5146318" cy="4562680"/>
            <a:chOff x="1932944" y="1742739"/>
            <a:chExt cx="9222422" cy="19207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06831A-6D47-437A-9A32-D70B1E052ECE}"/>
                </a:ext>
              </a:extLst>
            </p:cNvPr>
            <p:cNvSpPr/>
            <p:nvPr/>
          </p:nvSpPr>
          <p:spPr>
            <a:xfrm>
              <a:off x="1932944" y="2616651"/>
              <a:ext cx="2670680" cy="10468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7">
              <a:extLst>
                <a:ext uri="{FF2B5EF4-FFF2-40B4-BE49-F238E27FC236}">
                  <a16:creationId xmlns:a16="http://schemas.microsoft.com/office/drawing/2014/main" id="{51B1A91F-0942-45E2-8B0E-DC78CCD0C302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 flipV="1">
              <a:off x="4603624" y="1742739"/>
              <a:ext cx="6551742" cy="1397328"/>
            </a:xfrm>
            <a:prstGeom prst="bentConnector3">
              <a:avLst>
                <a:gd name="adj1" fmla="val 4176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9701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189135" y="1166769"/>
            <a:ext cx="5298851" cy="5385211"/>
            <a:chOff x="189135" y="1166769"/>
            <a:chExt cx="5298851" cy="538521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73331D-A184-4E00-93DF-A3C01FD49C58}"/>
                </a:ext>
              </a:extLst>
            </p:cNvPr>
            <p:cNvSpPr/>
            <p:nvPr/>
          </p:nvSpPr>
          <p:spPr>
            <a:xfrm>
              <a:off x="1847871" y="1166769"/>
              <a:ext cx="1981378" cy="629042"/>
            </a:xfrm>
            <a:prstGeom prst="rect">
              <a:avLst/>
            </a:prstGeom>
            <a:noFill/>
            <a:ln>
              <a:solidFill>
                <a:srgbClr val="D09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제주고딕" panose="020B0600000101010101" charset="-127"/>
                  <a:ea typeface="제주고딕" panose="020B0600000101010101" charset="-127"/>
                </a:rPr>
                <a:t>재고 관리 화면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35" y="1995362"/>
              <a:ext cx="5298851" cy="4556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8060755" y="1166769"/>
            <a:ext cx="2332182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재고 매진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3092115" y="4314311"/>
            <a:ext cx="646765" cy="45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7">
            <a:extLst>
              <a:ext uri="{FF2B5EF4-FFF2-40B4-BE49-F238E27FC236}">
                <a16:creationId xmlns:a16="http://schemas.microsoft.com/office/drawing/2014/main" id="{51B1A91F-0942-45E2-8B0E-DC78CCD0C302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 flipV="1">
            <a:off x="5028044" y="1481290"/>
            <a:ext cx="3032711" cy="2608806"/>
          </a:xfrm>
          <a:prstGeom prst="bentConnector3">
            <a:avLst>
              <a:gd name="adj1" fmla="val 286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3"/>
          <a:stretch/>
        </p:blipFill>
        <p:spPr>
          <a:xfrm>
            <a:off x="6291854" y="2110332"/>
            <a:ext cx="5758473" cy="173447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3737809" y="4780280"/>
            <a:ext cx="646765" cy="45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4381279" y="3862191"/>
            <a:ext cx="646765" cy="45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45086-3953-38C3-A1D2-D62C565C617D}"/>
              </a:ext>
            </a:extLst>
          </p:cNvPr>
          <p:cNvSpPr txBox="1"/>
          <p:nvPr/>
        </p:nvSpPr>
        <p:spPr>
          <a:xfrm>
            <a:off x="7079025" y="4866037"/>
            <a:ext cx="418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재고 매진 시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버튼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노란색으로 변경 </a:t>
            </a:r>
          </a:p>
        </p:txBody>
      </p:sp>
    </p:spTree>
    <p:extLst>
      <p:ext uri="{BB962C8B-B14F-4D97-AF65-F5344CB8AC3E}">
        <p14:creationId xmlns:p14="http://schemas.microsoft.com/office/powerpoint/2010/main" val="2904437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189135" y="1166769"/>
            <a:ext cx="5298851" cy="5385211"/>
            <a:chOff x="189135" y="1166769"/>
            <a:chExt cx="5298851" cy="538521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73331D-A184-4E00-93DF-A3C01FD49C58}"/>
                </a:ext>
              </a:extLst>
            </p:cNvPr>
            <p:cNvSpPr/>
            <p:nvPr/>
          </p:nvSpPr>
          <p:spPr>
            <a:xfrm>
              <a:off x="1847871" y="1166769"/>
              <a:ext cx="1981378" cy="629042"/>
            </a:xfrm>
            <a:prstGeom prst="rect">
              <a:avLst/>
            </a:prstGeom>
            <a:noFill/>
            <a:ln>
              <a:solidFill>
                <a:srgbClr val="D09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제주고딕" panose="020B0600000101010101" charset="-127"/>
                  <a:ea typeface="제주고딕" panose="020B0600000101010101" charset="-127"/>
                </a:rPr>
                <a:t>재고 관리 화면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35" y="1995362"/>
              <a:ext cx="5298851" cy="4556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7815433" y="1166769"/>
            <a:ext cx="2332182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모든 메뉴 재고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06831A-6D47-437A-9A32-D70B1E052ECE}"/>
              </a:ext>
            </a:extLst>
          </p:cNvPr>
          <p:cNvSpPr/>
          <p:nvPr/>
        </p:nvSpPr>
        <p:spPr>
          <a:xfrm>
            <a:off x="594242" y="2820048"/>
            <a:ext cx="1702909" cy="3357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7">
            <a:extLst>
              <a:ext uri="{FF2B5EF4-FFF2-40B4-BE49-F238E27FC236}">
                <a16:creationId xmlns:a16="http://schemas.microsoft.com/office/drawing/2014/main" id="{51B1A91F-0942-45E2-8B0E-DC78CCD0C302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2297151" y="1481290"/>
            <a:ext cx="5518282" cy="301762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5362"/>
            <a:ext cx="5815687" cy="41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2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일별매출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3" y="1166769"/>
            <a:ext cx="3456744" cy="578454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일별매출 달력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6E44-76EB-5D02-DAA6-18B529856133}"/>
              </a:ext>
            </a:extLst>
          </p:cNvPr>
          <p:cNvSpPr txBox="1"/>
          <p:nvPr/>
        </p:nvSpPr>
        <p:spPr>
          <a:xfrm>
            <a:off x="1495975" y="5658517"/>
            <a:ext cx="418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일별매출 버튼 클릭 시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달력으로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날짜별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확인 할 수 있는 창 전환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B18609-A936-A6E1-8290-910700D7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3" y="1930720"/>
            <a:ext cx="5312623" cy="3572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2954B3-B596-75FC-6ABD-23371927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990" y="1930719"/>
            <a:ext cx="3795278" cy="43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531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597351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일별매출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3" y="1166769"/>
            <a:ext cx="3456744" cy="578454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일별매출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매출명</a:t>
            </a:r>
            <a:r>
              <a:rPr lang="en-US" altLang="ko-KR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판매량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6E44-76EB-5D02-DAA6-18B529856133}"/>
              </a:ext>
            </a:extLst>
          </p:cNvPr>
          <p:cNvSpPr txBox="1"/>
          <p:nvPr/>
        </p:nvSpPr>
        <p:spPr>
          <a:xfrm>
            <a:off x="1235775" y="5815108"/>
            <a:ext cx="470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확인하고 싶은 날짜 선택 시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왼쪽에 날짜와 매출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매출명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판매량 등 확인가능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BC3A8-9C68-3D03-FA3B-22624559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08" y="1930719"/>
            <a:ext cx="4543863" cy="3749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02DF92-F6E7-8E16-257C-E550ED95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893" y="1951409"/>
            <a:ext cx="4543864" cy="42743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DC878D-7F30-7BD9-2B8E-F135A9DFEF45}"/>
              </a:ext>
            </a:extLst>
          </p:cNvPr>
          <p:cNvGrpSpPr/>
          <p:nvPr/>
        </p:nvGrpSpPr>
        <p:grpSpPr>
          <a:xfrm>
            <a:off x="1567542" y="2111763"/>
            <a:ext cx="5451567" cy="3278844"/>
            <a:chOff x="4197617" y="641184"/>
            <a:chExt cx="6245311" cy="312324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9056E-F78E-4C49-0236-AF7DF76D1710}"/>
                </a:ext>
              </a:extLst>
            </p:cNvPr>
            <p:cNvSpPr/>
            <p:nvPr/>
          </p:nvSpPr>
          <p:spPr>
            <a:xfrm>
              <a:off x="4197617" y="917035"/>
              <a:ext cx="2075119" cy="28473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327F480-B742-6E5B-CC2A-8F133177AB62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272736" y="641184"/>
              <a:ext cx="4170192" cy="169954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6618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0846F6-06C3-A6B7-574E-AE57DA32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83" y="2005221"/>
            <a:ext cx="4478453" cy="3656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083436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일별매출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3" y="1166769"/>
            <a:ext cx="3456744" cy="578454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일별매출 영수증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6E44-76EB-5D02-DAA6-18B529856133}"/>
              </a:ext>
            </a:extLst>
          </p:cNvPr>
          <p:cNvSpPr txBox="1"/>
          <p:nvPr/>
        </p:nvSpPr>
        <p:spPr>
          <a:xfrm>
            <a:off x="800345" y="5815108"/>
            <a:ext cx="470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영수증 번호 선택 시 해당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번호 영수증 출력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나가기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DC878D-7F30-7BD9-2B8E-F135A9DFEF45}"/>
              </a:ext>
            </a:extLst>
          </p:cNvPr>
          <p:cNvGrpSpPr/>
          <p:nvPr/>
        </p:nvGrpSpPr>
        <p:grpSpPr>
          <a:xfrm>
            <a:off x="3074125" y="2412275"/>
            <a:ext cx="3912455" cy="2978332"/>
            <a:chOff x="7209501" y="927435"/>
            <a:chExt cx="4482105" cy="28369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9056E-F78E-4C49-0236-AF7DF76D1710}"/>
                </a:ext>
              </a:extLst>
            </p:cNvPr>
            <p:cNvSpPr/>
            <p:nvPr/>
          </p:nvSpPr>
          <p:spPr>
            <a:xfrm>
              <a:off x="7209501" y="927435"/>
              <a:ext cx="2344486" cy="28369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327F480-B742-6E5B-CC2A-8F133177AB62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9553987" y="1333904"/>
              <a:ext cx="2137619" cy="101202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6F93795-FE3B-5311-6F98-18D52449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776" y="3287372"/>
            <a:ext cx="4013689" cy="31046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445BF-AAE1-1985-5035-6E69622D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776" y="2005221"/>
            <a:ext cx="4020841" cy="12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9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083436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월별매출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717453" y="1166769"/>
            <a:ext cx="3456744" cy="578454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월별매출 그래프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6E44-76EB-5D02-DAA6-18B529856133}"/>
              </a:ext>
            </a:extLst>
          </p:cNvPr>
          <p:cNvSpPr txBox="1"/>
          <p:nvPr/>
        </p:nvSpPr>
        <p:spPr>
          <a:xfrm>
            <a:off x="800345" y="5809750"/>
            <a:ext cx="470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원하는 년도 선택 시 해당 년도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매출을 그래프로 나타냄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7748EE-90E9-FC9F-CF5D-402115C2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5" y="1895025"/>
            <a:ext cx="5579868" cy="3628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DC878D-7F30-7BD9-2B8E-F135A9DFEF45}"/>
              </a:ext>
            </a:extLst>
          </p:cNvPr>
          <p:cNvGrpSpPr/>
          <p:nvPr/>
        </p:nvGrpSpPr>
        <p:grpSpPr>
          <a:xfrm>
            <a:off x="452846" y="2001997"/>
            <a:ext cx="6540140" cy="3388609"/>
            <a:chOff x="7209501" y="469182"/>
            <a:chExt cx="4486500" cy="32952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9056E-F78E-4C49-0236-AF7DF76D1710}"/>
                </a:ext>
              </a:extLst>
            </p:cNvPr>
            <p:cNvSpPr/>
            <p:nvPr/>
          </p:nvSpPr>
          <p:spPr>
            <a:xfrm>
              <a:off x="7209501" y="927435"/>
              <a:ext cx="2344486" cy="28369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327F480-B742-6E5B-CC2A-8F133177AB62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9809746" y="-958819"/>
              <a:ext cx="458253" cy="331425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77FFFFD-55DA-87BF-5A5E-97C00122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448" y="1929929"/>
            <a:ext cx="4689414" cy="44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716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73331D-A184-4E00-93DF-A3C01FD49C58}"/>
              </a:ext>
            </a:extLst>
          </p:cNvPr>
          <p:cNvSpPr/>
          <p:nvPr/>
        </p:nvSpPr>
        <p:spPr>
          <a:xfrm>
            <a:off x="2083436" y="1166769"/>
            <a:ext cx="1981378" cy="629042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월별매출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F572C-3009-45A8-A08F-AF3CE6FB3649}"/>
              </a:ext>
            </a:extLst>
          </p:cNvPr>
          <p:cNvSpPr/>
          <p:nvPr/>
        </p:nvSpPr>
        <p:spPr>
          <a:xfrm>
            <a:off x="7553750" y="1166769"/>
            <a:ext cx="3456744" cy="578454"/>
          </a:xfrm>
          <a:prstGeom prst="rect">
            <a:avLst/>
          </a:prstGeom>
          <a:noFill/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월별매출 현황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FC341232-A495-4031-96BB-D445523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시연화면 </a:t>
            </a:r>
            <a:r>
              <a:rPr lang="en-US" altLang="ko-KR"/>
              <a:t>- </a:t>
            </a:r>
            <a:r>
              <a:rPr lang="ko-KR" altLang="en-US"/>
              <a:t>카운터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6E44-76EB-5D02-DAA6-18B529856133}"/>
              </a:ext>
            </a:extLst>
          </p:cNvPr>
          <p:cNvSpPr txBox="1"/>
          <p:nvPr/>
        </p:nvSpPr>
        <p:spPr>
          <a:xfrm>
            <a:off x="800345" y="5809750"/>
            <a:ext cx="470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원하는 달 선택 시 해당 달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매출 현황 나타냄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7748EE-90E9-FC9F-CF5D-402115C2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5" y="1895025"/>
            <a:ext cx="5579868" cy="362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49056E-F78E-4C49-0236-AF7DF76D1710}"/>
              </a:ext>
            </a:extLst>
          </p:cNvPr>
          <p:cNvSpPr/>
          <p:nvPr/>
        </p:nvSpPr>
        <p:spPr>
          <a:xfrm>
            <a:off x="3918866" y="2454372"/>
            <a:ext cx="1902225" cy="2962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E718F-70AD-6330-F968-D00D12D3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88" y="1975870"/>
            <a:ext cx="4219067" cy="44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2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DA25D-584F-4563-ABF4-B7AE6725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개발 정보 </a:t>
            </a:r>
            <a:r>
              <a:rPr lang="en-US" altLang="ko-KR" sz="2400" dirty="0"/>
              <a:t>– </a:t>
            </a:r>
            <a:r>
              <a:rPr lang="ko-KR" altLang="en-US" sz="2400" dirty="0"/>
              <a:t>메뉴 </a:t>
            </a:r>
            <a:r>
              <a:rPr lang="en-US" altLang="ko-KR" sz="2400" dirty="0"/>
              <a:t>DB</a:t>
            </a:r>
            <a:endParaRPr lang="ko-KR" altLang="en-US" sz="4000" dirty="0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762C0EC4-0AEF-4E50-B1E7-D1A8443A3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13890"/>
              </p:ext>
            </p:extLst>
          </p:nvPr>
        </p:nvGraphicFramePr>
        <p:xfrm>
          <a:off x="536575" y="1155610"/>
          <a:ext cx="5226050" cy="5054686"/>
        </p:xfrm>
        <a:graphic>
          <a:graphicData uri="http://schemas.openxmlformats.org/drawingml/2006/table">
            <a:tbl>
              <a:tblPr firstRow="1" bandRow="1">
                <a:tableStyleId>{E9D3C90C-E7A0-49D2-915E-5EFCD40C6177}</a:tableStyleId>
              </a:tblPr>
              <a:tblGrid>
                <a:gridCol w="1045210">
                  <a:extLst>
                    <a:ext uri="{9D8B030D-6E8A-4147-A177-3AD203B41FA5}">
                      <a16:colId xmlns:a16="http://schemas.microsoft.com/office/drawing/2014/main" val="2553455568"/>
                    </a:ext>
                  </a:extLst>
                </a:gridCol>
                <a:gridCol w="1218565">
                  <a:extLst>
                    <a:ext uri="{9D8B030D-6E8A-4147-A177-3AD203B41FA5}">
                      <a16:colId xmlns:a16="http://schemas.microsoft.com/office/drawing/2014/main" val="130172938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251382787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1372228725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3733847541"/>
                    </a:ext>
                  </a:extLst>
                </a:gridCol>
              </a:tblGrid>
              <a:tr h="361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id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name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price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cnt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5225B"/>
                          </a:solidFill>
                        </a:rPr>
                        <a:t>category</a:t>
                      </a:r>
                      <a:endParaRPr lang="ko-KR" altLang="en-US">
                        <a:solidFill>
                          <a:srgbClr val="05225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57099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감자모듬튀김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292691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감자치즈전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189700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감자튀김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016863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닭껍질 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011240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닭똥집 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906807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대구막창튀김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452428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대왕오징어튀김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776952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버터갈릭 감자튀김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56015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야채튀김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김말이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54676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오징어다리튀김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73123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왕새우튀김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332692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쥐포 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887301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치즈 고로케 튀김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튀김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2002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898402-764B-4715-AC9D-20774D8847DF}"/>
              </a:ext>
            </a:extLst>
          </p:cNvPr>
          <p:cNvSpPr/>
          <p:nvPr/>
        </p:nvSpPr>
        <p:spPr>
          <a:xfrm>
            <a:off x="536575" y="1155610"/>
            <a:ext cx="5226050" cy="339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BCBD07-543C-4502-B4D0-840366F37E9F}"/>
              </a:ext>
            </a:extLst>
          </p:cNvPr>
          <p:cNvGrpSpPr/>
          <p:nvPr/>
        </p:nvGrpSpPr>
        <p:grpSpPr>
          <a:xfrm>
            <a:off x="5762625" y="1295407"/>
            <a:ext cx="4699000" cy="2679125"/>
            <a:chOff x="5762625" y="1295407"/>
            <a:chExt cx="4699000" cy="267912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13F5397-A832-4A27-BD1E-58304A7C53DC}"/>
                </a:ext>
              </a:extLst>
            </p:cNvPr>
            <p:cNvGrpSpPr/>
            <p:nvPr/>
          </p:nvGrpSpPr>
          <p:grpSpPr>
            <a:xfrm>
              <a:off x="5762625" y="1295407"/>
              <a:ext cx="4699000" cy="2679125"/>
              <a:chOff x="4419600" y="1295407"/>
              <a:chExt cx="4699000" cy="2679125"/>
            </a:xfrm>
          </p:grpSpPr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F5543AFD-7365-4A08-A9FB-FD8A1A58A54B}"/>
                  </a:ext>
                </a:extLst>
              </p:cNvPr>
              <p:cNvCxnSpPr>
                <a:cxnSpLocks/>
                <a:stCxn id="7" idx="3"/>
                <a:endCxn id="13" idx="1"/>
              </p:cNvCxnSpPr>
              <p:nvPr/>
            </p:nvCxnSpPr>
            <p:spPr>
              <a:xfrm>
                <a:off x="4419600" y="1325518"/>
                <a:ext cx="2965450" cy="1309452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45C7141-92EC-4E2A-B9F6-AFFDE73C2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047" t="14639" r="64427" b="30084"/>
              <a:stretch/>
            </p:blipFill>
            <p:spPr>
              <a:xfrm>
                <a:off x="7385050" y="1295407"/>
                <a:ext cx="1733550" cy="2679125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BCB177-9A65-45D9-9984-737FC4DEC37D}"/>
                </a:ext>
              </a:extLst>
            </p:cNvPr>
            <p:cNvSpPr/>
            <p:nvPr/>
          </p:nvSpPr>
          <p:spPr>
            <a:xfrm>
              <a:off x="8728075" y="1295407"/>
              <a:ext cx="1733550" cy="2679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6C283D-4880-4811-8C3C-4E5E6194E530}"/>
              </a:ext>
            </a:extLst>
          </p:cNvPr>
          <p:cNvSpPr/>
          <p:nvPr/>
        </p:nvSpPr>
        <p:spPr>
          <a:xfrm>
            <a:off x="7706590" y="4223031"/>
            <a:ext cx="3625850" cy="507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메뉴 테이블 </a:t>
            </a:r>
            <a:r>
              <a:rPr lang="en-US" altLang="ko-KR" sz="2000">
                <a:solidFill>
                  <a:schemeClr val="tx1"/>
                </a:solidFill>
                <a:latin typeface="제주고딕" panose="020B0600000101010101" charset="-127"/>
                <a:ea typeface="제주고딕" panose="020B0600000101010101" charset="-127"/>
              </a:rPr>
              <a:t>DB</a:t>
            </a:r>
            <a:endParaRPr lang="ko-KR" altLang="en-US" sz="2000">
              <a:solidFill>
                <a:schemeClr val="tx1"/>
              </a:solidFill>
              <a:latin typeface="제주고딕" panose="020B0600000101010101" charset="-127"/>
              <a:ea typeface="제주고딕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82CA89-1A18-4311-A369-8C5DD6927AB1}"/>
              </a:ext>
            </a:extLst>
          </p:cNvPr>
          <p:cNvGrpSpPr/>
          <p:nvPr/>
        </p:nvGrpSpPr>
        <p:grpSpPr>
          <a:xfrm>
            <a:off x="6385005" y="297098"/>
            <a:ext cx="5806995" cy="529133"/>
            <a:chOff x="6385005" y="297098"/>
            <a:chExt cx="5806995" cy="52913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53A22C-DEA9-46EC-A5A2-8034DC1098BF}"/>
                </a:ext>
              </a:extLst>
            </p:cNvPr>
            <p:cNvSpPr/>
            <p:nvPr/>
          </p:nvSpPr>
          <p:spPr>
            <a:xfrm>
              <a:off x="6385005" y="753035"/>
              <a:ext cx="5806995" cy="64564"/>
            </a:xfrm>
            <a:prstGeom prst="rect">
              <a:avLst/>
            </a:prstGeom>
            <a:solidFill>
              <a:srgbClr val="5D7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317EA5F-758E-4AB1-A024-872A9433ADB0}"/>
                </a:ext>
              </a:extLst>
            </p:cNvPr>
            <p:cNvGrpSpPr/>
            <p:nvPr/>
          </p:nvGrpSpPr>
          <p:grpSpPr>
            <a:xfrm>
              <a:off x="6831595" y="297098"/>
              <a:ext cx="982171" cy="522489"/>
              <a:chOff x="8409600" y="297098"/>
              <a:chExt cx="982171" cy="522489"/>
            </a:xfrm>
            <a:effectLst/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E58933-C4DD-426B-916E-7363EA39A9E4}"/>
                  </a:ext>
                </a:extLst>
              </p:cNvPr>
              <p:cNvSpPr txBox="1"/>
              <p:nvPr/>
            </p:nvSpPr>
            <p:spPr>
              <a:xfrm>
                <a:off x="8409600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마인드맵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D92F36D-0BEE-4560-915F-DF48A4FAA59E}"/>
                  </a:ext>
                </a:extLst>
              </p:cNvPr>
              <p:cNvSpPr/>
              <p:nvPr/>
            </p:nvSpPr>
            <p:spPr>
              <a:xfrm>
                <a:off x="8782828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E670E7-5E69-4163-BE28-741400BBF91F}"/>
                </a:ext>
              </a:extLst>
            </p:cNvPr>
            <p:cNvGrpSpPr/>
            <p:nvPr/>
          </p:nvGrpSpPr>
          <p:grpSpPr>
            <a:xfrm>
              <a:off x="6421521" y="297098"/>
              <a:ext cx="600257" cy="513857"/>
              <a:chOff x="7831697" y="297098"/>
              <a:chExt cx="600257" cy="51385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71C9F8D-3F63-468A-BEE9-3AADB85065F0}"/>
                  </a:ext>
                </a:extLst>
              </p:cNvPr>
              <p:cNvSpPr/>
              <p:nvPr/>
            </p:nvSpPr>
            <p:spPr>
              <a:xfrm>
                <a:off x="7991614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CF7E5A-1230-4B8E-B10D-AC3DC990CD21}"/>
                  </a:ext>
                </a:extLst>
              </p:cNvPr>
              <p:cNvSpPr txBox="1"/>
              <p:nvPr/>
            </p:nvSpPr>
            <p:spPr>
              <a:xfrm>
                <a:off x="7831697" y="503178"/>
                <a:ext cx="600257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개요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5B8F73B-50CF-4300-9905-C2FB6258881F}"/>
                </a:ext>
              </a:extLst>
            </p:cNvPr>
            <p:cNvGrpSpPr/>
            <p:nvPr/>
          </p:nvGrpSpPr>
          <p:grpSpPr>
            <a:xfrm>
              <a:off x="7623583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A93123-2B10-402E-91AD-25F3B3BBDBB1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요구사항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7EA5D4C-1C7B-4B2D-8018-6A74B6E202B8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83629D0-C3E8-4C44-9AA2-83BC9CEA7056}"/>
                </a:ext>
              </a:extLst>
            </p:cNvPr>
            <p:cNvGrpSpPr/>
            <p:nvPr/>
          </p:nvGrpSpPr>
          <p:grpSpPr>
            <a:xfrm>
              <a:off x="8415571" y="297098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828B46-2A2F-4FCC-9BA4-F503F4B68CB5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개발정보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FC8596A-0B9A-4424-BA28-245FD678FFF1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7777E3"/>
              </a:solidFill>
              <a:ln>
                <a:solidFill>
                  <a:srgbClr val="2626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21240A7-37A1-44E2-B427-4578409B59F2}"/>
                </a:ext>
              </a:extLst>
            </p:cNvPr>
            <p:cNvGrpSpPr/>
            <p:nvPr/>
          </p:nvGrpSpPr>
          <p:grpSpPr>
            <a:xfrm>
              <a:off x="9207559" y="303742"/>
              <a:ext cx="982171" cy="522489"/>
              <a:chOff x="9228253" y="297098"/>
              <a:chExt cx="982171" cy="522489"/>
            </a:xfrm>
            <a:effectLst/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34820B-0E77-4D86-BBD0-D29120200E98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982171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역할분담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FA14766-C1A7-43FD-9A8D-9974D653D504}"/>
                  </a:ext>
                </a:extLst>
              </p:cNvPr>
              <p:cNvSpPr/>
              <p:nvPr/>
            </p:nvSpPr>
            <p:spPr>
              <a:xfrm>
                <a:off x="9567165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5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03F5287-9DC2-4141-B56B-B251873C65FB}"/>
                </a:ext>
              </a:extLst>
            </p:cNvPr>
            <p:cNvGrpSpPr/>
            <p:nvPr/>
          </p:nvGrpSpPr>
          <p:grpSpPr>
            <a:xfrm>
              <a:off x="999954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C5222-4626-42D1-970F-FCEB2A5C1CA7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시간계획서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FBDE65-4E1E-41B9-821D-B1DCE407A945}"/>
                  </a:ext>
                </a:extLst>
              </p:cNvPr>
              <p:cNvSpPr/>
              <p:nvPr/>
            </p:nvSpPr>
            <p:spPr>
              <a:xfrm>
                <a:off x="964355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6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97D67BF-F388-4763-BC1F-721A555DEEE8}"/>
                </a:ext>
              </a:extLst>
            </p:cNvPr>
            <p:cNvGrpSpPr/>
            <p:nvPr/>
          </p:nvGrpSpPr>
          <p:grpSpPr>
            <a:xfrm>
              <a:off x="10944317" y="303742"/>
              <a:ext cx="1134954" cy="522489"/>
              <a:chOff x="9228253" y="297098"/>
              <a:chExt cx="1134954" cy="522489"/>
            </a:xfrm>
            <a:effectLst/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50AB-682C-473E-88C4-0FFBE3A57ED9}"/>
                  </a:ext>
                </a:extLst>
              </p:cNvPr>
              <p:cNvSpPr txBox="1"/>
              <p:nvPr/>
            </p:nvSpPr>
            <p:spPr>
              <a:xfrm>
                <a:off x="9228253" y="511810"/>
                <a:ext cx="1134954" cy="30777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>
                        <a:lumMod val="7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다이어그램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36849BB-1760-4617-A8A3-4FC612423050}"/>
                  </a:ext>
                </a:extLst>
              </p:cNvPr>
              <p:cNvSpPr/>
              <p:nvPr/>
            </p:nvSpPr>
            <p:spPr>
              <a:xfrm>
                <a:off x="9616376" y="297098"/>
                <a:ext cx="258069" cy="240515"/>
              </a:xfrm>
              <a:prstGeom prst="rect">
                <a:avLst/>
              </a:prstGeom>
              <a:solidFill>
                <a:srgbClr val="AEBFF4"/>
              </a:solidFill>
              <a:ln>
                <a:solidFill>
                  <a:srgbClr val="7777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7</a:t>
                </a:r>
                <a:endParaRPr lang="ko-KR" altLang="en-US" b="1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917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4550</TotalTime>
  <Words>1677</Words>
  <Application>Microsoft Office PowerPoint</Application>
  <PresentationFormat>와이드스크린</PresentationFormat>
  <Paragraphs>824</Paragraphs>
  <Slides>88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7" baseType="lpstr">
      <vt:lpstr>맑은 고딕</vt:lpstr>
      <vt:lpstr>맑은 고딕</vt:lpstr>
      <vt:lpstr>Y 너만을 비춤체</vt:lpstr>
      <vt:lpstr>제주한라산</vt:lpstr>
      <vt:lpstr>나눔스퀘어 Bold</vt:lpstr>
      <vt:lpstr>조선굵은명조</vt:lpstr>
      <vt:lpstr>제주고딕</vt:lpstr>
      <vt:lpstr>Arial</vt:lpstr>
      <vt:lpstr>Office 테마</vt:lpstr>
      <vt:lpstr>1-1 개요 - 중점 개발 내용</vt:lpstr>
      <vt:lpstr>PowerPoint 프레젠테이션</vt:lpstr>
      <vt:lpstr> 1-2 마인드맵</vt:lpstr>
      <vt:lpstr>PowerPoint 프레젠테이션</vt:lpstr>
      <vt:lpstr> 1-3 요구사항</vt:lpstr>
      <vt:lpstr> 1-3 요구사항</vt:lpstr>
      <vt:lpstr> 1-3 요구사항</vt:lpstr>
      <vt:lpstr>PowerPoint 프레젠테이션</vt:lpstr>
      <vt:lpstr>2-1. 개발 정보 – 메뉴 DB</vt:lpstr>
      <vt:lpstr>2-1. 개발 정보 – 매출 DB</vt:lpstr>
      <vt:lpstr>개발 툴</vt:lpstr>
      <vt:lpstr>PowerPoint 프레젠테이션</vt:lpstr>
      <vt:lpstr>3-1 다이어 그램 (USECASE)</vt:lpstr>
      <vt:lpstr>3-1 다이어 그램 (USECASE)</vt:lpstr>
      <vt:lpstr>3-1 다이어 그램 (USECASE)</vt:lpstr>
      <vt:lpstr>PowerPoint 프레젠테이션</vt:lpstr>
      <vt:lpstr>3-2 UML – 카운터 POS</vt:lpstr>
      <vt:lpstr>3-2 UML – 카운터 POS</vt:lpstr>
      <vt:lpstr>3-2 UML – 테이블 티오더</vt:lpstr>
      <vt:lpstr>3-2 UML – 테이블 티오더</vt:lpstr>
      <vt:lpstr>3-2 UML – 주방</vt:lpstr>
      <vt:lpstr>PowerPoint 프레젠테이션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테이블 티오더</vt:lpstr>
      <vt:lpstr>시연화면 - 주방</vt:lpstr>
      <vt:lpstr>시연화면 - 주방</vt:lpstr>
      <vt:lpstr>시연화면 - 주방</vt:lpstr>
      <vt:lpstr>시연화면 - 주방</vt:lpstr>
      <vt:lpstr>시연화면 - 주방</vt:lpstr>
      <vt:lpstr>시연화면 - 주방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  <vt:lpstr>시연화면 - 카운터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박수지</dc:creator>
  <cp:lastModifiedBy>유승호</cp:lastModifiedBy>
  <cp:revision>309</cp:revision>
  <dcterms:modified xsi:type="dcterms:W3CDTF">2022-08-22T18:15:24Z</dcterms:modified>
</cp:coreProperties>
</file>